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0" r:id="rId3"/>
    <p:sldId id="259" r:id="rId4"/>
    <p:sldId id="261" r:id="rId5"/>
    <p:sldId id="262" r:id="rId6"/>
    <p:sldId id="263" r:id="rId7"/>
    <p:sldId id="264" r:id="rId8"/>
    <p:sldId id="265" r:id="rId9"/>
    <p:sldId id="266" r:id="rId10"/>
    <p:sldId id="258" r:id="rId11"/>
    <p:sldId id="267" r:id="rId12"/>
    <p:sldId id="269" r:id="rId13"/>
    <p:sldId id="270" r:id="rId14"/>
    <p:sldId id="274" r:id="rId15"/>
    <p:sldId id="275" r:id="rId16"/>
    <p:sldId id="280" r:id="rId17"/>
    <p:sldId id="279" r:id="rId18"/>
    <p:sldId id="281" r:id="rId19"/>
    <p:sldId id="282" r:id="rId20"/>
    <p:sldId id="283" r:id="rId21"/>
    <p:sldId id="284" r:id="rId22"/>
    <p:sldId id="285" r:id="rId23"/>
    <p:sldId id="276" r:id="rId24"/>
    <p:sldId id="277"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A1B"/>
    <a:srgbClr val="ED7D31"/>
    <a:srgbClr val="282421"/>
    <a:srgbClr val="121111"/>
    <a:srgbClr val="4038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105" d="100"/>
          <a:sy n="105" d="100"/>
        </p:scale>
        <p:origin x="144"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9D50C87-C7D5-4145-A0F6-A06F03A12308}">
      <dgm:prSet phldrT="[Text]"/>
      <dgm:spPr/>
      <dgm:t>
        <a:bodyPr/>
        <a:lstStyle/>
        <a:p>
          <a:r>
            <a:rPr lang="en-US" dirty="0"/>
            <a:t>Free TV on Antenna</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Has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Cable offers TV without Commercials (paid)</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Cable starts airing commercials</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Cable charges extra for bonus channels (HBO)</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Cable starts packages (only one item is desired)</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49D50C87-C7D5-4145-A0F6-A06F03A12308}">
      <dgm:prSet phldrT="[Text]"/>
      <dgm:spPr/>
      <dgm:t>
        <a:bodyPr/>
        <a:lstStyle/>
        <a:p>
          <a:r>
            <a:rPr lang="en-US" dirty="0"/>
            <a:t>Streaming </a:t>
          </a:r>
          <a:br>
            <a:rPr lang="en-US" dirty="0"/>
          </a:br>
          <a:r>
            <a:rPr lang="en-US" dirty="0"/>
            <a:t>comes out</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Offers free TV with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Offers paid plans without commercials</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Subscriptions become mandatory</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Ads are shown even on paid plans</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Exclusives on each service, requiring separate plans</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49D50C87-C7D5-4145-A0F6-A06F03A12308}">
      <dgm:prSet phldrT="[Text]"/>
      <dgm:spPr/>
      <dgm:t>
        <a:bodyPr/>
        <a:lstStyle/>
        <a:p>
          <a:r>
            <a:rPr lang="en-US" dirty="0"/>
            <a:t>Free TV on Antenna</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Has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Cable offers TV without Commercials (paid)</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Cable starts airing commercials</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Cable charges extra for bonus channels (HBO)</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Cable starts packages (only one item is desired)</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217F9-0E22-4134-A780-704921B9D4C1}"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49D50C87-C7D5-4145-A0F6-A06F03A12308}">
      <dgm:prSet phldrT="[Text]"/>
      <dgm:spPr/>
      <dgm:t>
        <a:bodyPr/>
        <a:lstStyle/>
        <a:p>
          <a:r>
            <a:rPr lang="en-US" dirty="0"/>
            <a:t>Streaming </a:t>
          </a:r>
          <a:br>
            <a:rPr lang="en-US" dirty="0"/>
          </a:br>
          <a:r>
            <a:rPr lang="en-US" dirty="0"/>
            <a:t>comes out</a:t>
          </a:r>
        </a:p>
      </dgm:t>
    </dgm:pt>
    <dgm:pt modelId="{348F0962-E08F-4884-A681-CBDB125894DF}" type="parTrans" cxnId="{464C4235-7C92-474C-B3DB-7269BA23FB13}">
      <dgm:prSet/>
      <dgm:spPr/>
      <dgm:t>
        <a:bodyPr/>
        <a:lstStyle/>
        <a:p>
          <a:endParaRPr lang="en-US"/>
        </a:p>
      </dgm:t>
    </dgm:pt>
    <dgm:pt modelId="{4524905B-B060-4926-A935-6A7C3B696AD1}" type="sibTrans" cxnId="{464C4235-7C92-474C-B3DB-7269BA23FB13}">
      <dgm:prSet/>
      <dgm:spPr/>
      <dgm:t>
        <a:bodyPr/>
        <a:lstStyle/>
        <a:p>
          <a:endParaRPr lang="en-US"/>
        </a:p>
      </dgm:t>
    </dgm:pt>
    <dgm:pt modelId="{919B35F8-F917-4EEB-8749-8BD0F80762BF}">
      <dgm:prSet phldrT="[Text]"/>
      <dgm:spPr/>
      <dgm:t>
        <a:bodyPr/>
        <a:lstStyle/>
        <a:p>
          <a:r>
            <a:rPr lang="en-US" dirty="0"/>
            <a:t>Offers free TV with commercials</a:t>
          </a:r>
        </a:p>
      </dgm:t>
    </dgm:pt>
    <dgm:pt modelId="{37FA1D5B-F835-4A77-B181-BD452F118A38}" type="parTrans" cxnId="{E0D62444-C480-4D79-922B-F375DF19A6CD}">
      <dgm:prSet/>
      <dgm:spPr/>
      <dgm:t>
        <a:bodyPr/>
        <a:lstStyle/>
        <a:p>
          <a:endParaRPr lang="en-US"/>
        </a:p>
      </dgm:t>
    </dgm:pt>
    <dgm:pt modelId="{367CFC87-C7B6-4CF0-93C1-B51CCABB17F5}" type="sibTrans" cxnId="{E0D62444-C480-4D79-922B-F375DF19A6CD}">
      <dgm:prSet/>
      <dgm:spPr/>
      <dgm:t>
        <a:bodyPr/>
        <a:lstStyle/>
        <a:p>
          <a:endParaRPr lang="en-US"/>
        </a:p>
      </dgm:t>
    </dgm:pt>
    <dgm:pt modelId="{FDAC14AF-4A33-4BD2-A6A8-AD74E3AFC81A}">
      <dgm:prSet phldrT="[Text]"/>
      <dgm:spPr/>
      <dgm:t>
        <a:bodyPr/>
        <a:lstStyle/>
        <a:p>
          <a:r>
            <a:rPr lang="en-US" dirty="0"/>
            <a:t>Offers paid plans without commercials</a:t>
          </a:r>
        </a:p>
      </dgm:t>
    </dgm:pt>
    <dgm:pt modelId="{70B24AC5-0323-4844-BF03-6C14CAEF7843}" type="parTrans" cxnId="{37408EA0-C88C-40EE-943C-0B27D04514F0}">
      <dgm:prSet/>
      <dgm:spPr/>
      <dgm:t>
        <a:bodyPr/>
        <a:lstStyle/>
        <a:p>
          <a:endParaRPr lang="en-US"/>
        </a:p>
      </dgm:t>
    </dgm:pt>
    <dgm:pt modelId="{45D84345-360A-420A-ABB8-4EF828AFA7CF}" type="sibTrans" cxnId="{37408EA0-C88C-40EE-943C-0B27D04514F0}">
      <dgm:prSet/>
      <dgm:spPr/>
      <dgm:t>
        <a:bodyPr/>
        <a:lstStyle/>
        <a:p>
          <a:endParaRPr lang="en-US"/>
        </a:p>
      </dgm:t>
    </dgm:pt>
    <dgm:pt modelId="{3534F892-F76F-414F-A007-FB0AD3B5FAF9}">
      <dgm:prSet phldrT="[Text]"/>
      <dgm:spPr/>
      <dgm:t>
        <a:bodyPr/>
        <a:lstStyle/>
        <a:p>
          <a:r>
            <a:rPr lang="en-US" dirty="0"/>
            <a:t>Subscriptions become mandatory</a:t>
          </a:r>
        </a:p>
      </dgm:t>
    </dgm:pt>
    <dgm:pt modelId="{F1C2C009-73C4-481E-B40B-F251C10B694C}" type="parTrans" cxnId="{355B608B-EE84-415C-BC8D-D17803E66FDA}">
      <dgm:prSet/>
      <dgm:spPr/>
      <dgm:t>
        <a:bodyPr/>
        <a:lstStyle/>
        <a:p>
          <a:endParaRPr lang="en-US"/>
        </a:p>
      </dgm:t>
    </dgm:pt>
    <dgm:pt modelId="{F0CD4834-6031-4A77-9E05-442C4ED8BA60}" type="sibTrans" cxnId="{355B608B-EE84-415C-BC8D-D17803E66FDA}">
      <dgm:prSet/>
      <dgm:spPr/>
      <dgm:t>
        <a:bodyPr/>
        <a:lstStyle/>
        <a:p>
          <a:endParaRPr lang="en-US"/>
        </a:p>
      </dgm:t>
    </dgm:pt>
    <dgm:pt modelId="{2397924B-709A-47BE-A07A-DB75410AA611}">
      <dgm:prSet phldrT="[Text]"/>
      <dgm:spPr/>
      <dgm:t>
        <a:bodyPr/>
        <a:lstStyle/>
        <a:p>
          <a:r>
            <a:rPr lang="en-US" dirty="0"/>
            <a:t>Ads are shown even on paid plans</a:t>
          </a:r>
        </a:p>
      </dgm:t>
    </dgm:pt>
    <dgm:pt modelId="{3B4B639A-39B2-4FB8-8974-B1C1DB1718EB}" type="parTrans" cxnId="{F08D8004-0CC6-4846-83E7-8E2632836F47}">
      <dgm:prSet/>
      <dgm:spPr/>
      <dgm:t>
        <a:bodyPr/>
        <a:lstStyle/>
        <a:p>
          <a:endParaRPr lang="en-US"/>
        </a:p>
      </dgm:t>
    </dgm:pt>
    <dgm:pt modelId="{177432B1-BA38-4B9E-AC6B-5B378DD7D1DA}" type="sibTrans" cxnId="{F08D8004-0CC6-4846-83E7-8E2632836F47}">
      <dgm:prSet/>
      <dgm:spPr/>
      <dgm:t>
        <a:bodyPr/>
        <a:lstStyle/>
        <a:p>
          <a:endParaRPr lang="en-US"/>
        </a:p>
      </dgm:t>
    </dgm:pt>
    <dgm:pt modelId="{DF12C482-925B-4550-8F68-FE2308CA7AA6}">
      <dgm:prSet/>
      <dgm:spPr/>
      <dgm:t>
        <a:bodyPr/>
        <a:lstStyle/>
        <a:p>
          <a:r>
            <a:rPr lang="en-US" dirty="0"/>
            <a:t>Exclusives on each service, requiring separate plans</a:t>
          </a:r>
        </a:p>
      </dgm:t>
    </dgm:pt>
    <dgm:pt modelId="{20FDFF3B-A44A-45E0-91E0-FFE935EAF91E}" type="parTrans" cxnId="{79829DE3-645A-4DA9-8E99-2B554DFF13B1}">
      <dgm:prSet/>
      <dgm:spPr/>
      <dgm:t>
        <a:bodyPr/>
        <a:lstStyle/>
        <a:p>
          <a:endParaRPr lang="en-US"/>
        </a:p>
      </dgm:t>
    </dgm:pt>
    <dgm:pt modelId="{B94E98C6-7E5B-484C-963A-E867D9E65BDD}" type="sibTrans" cxnId="{79829DE3-645A-4DA9-8E99-2B554DFF13B1}">
      <dgm:prSet/>
      <dgm:spPr/>
      <dgm:t>
        <a:bodyPr/>
        <a:lstStyle/>
        <a:p>
          <a:endParaRPr lang="en-US"/>
        </a:p>
      </dgm:t>
    </dgm:pt>
    <dgm:pt modelId="{8E56F6B7-C58C-42A5-8EAD-DF7CD06E04BF}" type="pres">
      <dgm:prSet presAssocID="{A5B217F9-0E22-4134-A780-704921B9D4C1}" presName="Name0" presStyleCnt="0">
        <dgm:presLayoutVars>
          <dgm:dir/>
          <dgm:resizeHandles val="exact"/>
        </dgm:presLayoutVars>
      </dgm:prSet>
      <dgm:spPr/>
    </dgm:pt>
    <dgm:pt modelId="{A6F92800-029F-4DD9-9FF1-5FFF681F82D7}" type="pres">
      <dgm:prSet presAssocID="{A5B217F9-0E22-4134-A780-704921B9D4C1}" presName="cycle" presStyleCnt="0"/>
      <dgm:spPr/>
    </dgm:pt>
    <dgm:pt modelId="{0299F5F7-B8AF-4B30-8430-86FDF9DC4614}" type="pres">
      <dgm:prSet presAssocID="{49D50C87-C7D5-4145-A0F6-A06F03A12308}" presName="nodeFirstNode" presStyleLbl="node1" presStyleIdx="0" presStyleCnt="6" custRadScaleRad="110232" custRadScaleInc="0">
        <dgm:presLayoutVars>
          <dgm:bulletEnabled val="1"/>
        </dgm:presLayoutVars>
      </dgm:prSet>
      <dgm:spPr/>
    </dgm:pt>
    <dgm:pt modelId="{6953A498-3D47-4996-80C2-211F6FF53351}" type="pres">
      <dgm:prSet presAssocID="{4524905B-B060-4926-A935-6A7C3B696AD1}" presName="sibTransFirstNode" presStyleLbl="bgShp" presStyleIdx="0" presStyleCnt="1"/>
      <dgm:spPr/>
    </dgm:pt>
    <dgm:pt modelId="{F5882767-3CB3-47F6-950D-61169AB0486E}" type="pres">
      <dgm:prSet presAssocID="{919B35F8-F917-4EEB-8749-8BD0F80762BF}" presName="nodeFollowingNodes" presStyleLbl="node1" presStyleIdx="1" presStyleCnt="6">
        <dgm:presLayoutVars>
          <dgm:bulletEnabled val="1"/>
        </dgm:presLayoutVars>
      </dgm:prSet>
      <dgm:spPr/>
    </dgm:pt>
    <dgm:pt modelId="{11FAEF19-FC45-49E8-A437-4ADA5E698683}" type="pres">
      <dgm:prSet presAssocID="{FDAC14AF-4A33-4BD2-A6A8-AD74E3AFC81A}" presName="nodeFollowingNodes" presStyleLbl="node1" presStyleIdx="2" presStyleCnt="6">
        <dgm:presLayoutVars>
          <dgm:bulletEnabled val="1"/>
        </dgm:presLayoutVars>
      </dgm:prSet>
      <dgm:spPr/>
    </dgm:pt>
    <dgm:pt modelId="{8D0AB486-CE9C-441C-8F2C-6113C52FEEB4}" type="pres">
      <dgm:prSet presAssocID="{3534F892-F76F-414F-A007-FB0AD3B5FAF9}" presName="nodeFollowingNodes" presStyleLbl="node1" presStyleIdx="3" presStyleCnt="6">
        <dgm:presLayoutVars>
          <dgm:bulletEnabled val="1"/>
        </dgm:presLayoutVars>
      </dgm:prSet>
      <dgm:spPr/>
    </dgm:pt>
    <dgm:pt modelId="{4EFD4BA3-6F7B-4187-9863-A25FA1DB28B3}" type="pres">
      <dgm:prSet presAssocID="{2397924B-709A-47BE-A07A-DB75410AA611}" presName="nodeFollowingNodes" presStyleLbl="node1" presStyleIdx="4" presStyleCnt="6">
        <dgm:presLayoutVars>
          <dgm:bulletEnabled val="1"/>
        </dgm:presLayoutVars>
      </dgm:prSet>
      <dgm:spPr/>
    </dgm:pt>
    <dgm:pt modelId="{B4D282FA-C96E-4251-AF9F-00A6081A6AC5}" type="pres">
      <dgm:prSet presAssocID="{DF12C482-925B-4550-8F68-FE2308CA7AA6}" presName="nodeFollowingNodes" presStyleLbl="node1" presStyleIdx="5" presStyleCnt="6">
        <dgm:presLayoutVars>
          <dgm:bulletEnabled val="1"/>
        </dgm:presLayoutVars>
      </dgm:prSet>
      <dgm:spPr/>
    </dgm:pt>
  </dgm:ptLst>
  <dgm:cxnLst>
    <dgm:cxn modelId="{F08D8004-0CC6-4846-83E7-8E2632836F47}" srcId="{A5B217F9-0E22-4134-A780-704921B9D4C1}" destId="{2397924B-709A-47BE-A07A-DB75410AA611}" srcOrd="4" destOrd="0" parTransId="{3B4B639A-39B2-4FB8-8974-B1C1DB1718EB}" sibTransId="{177432B1-BA38-4B9E-AC6B-5B378DD7D1DA}"/>
    <dgm:cxn modelId="{15ECBD2B-8583-4870-91A3-0A30A42CB669}" type="presOf" srcId="{49D50C87-C7D5-4145-A0F6-A06F03A12308}" destId="{0299F5F7-B8AF-4B30-8430-86FDF9DC4614}" srcOrd="0" destOrd="0" presId="urn:microsoft.com/office/officeart/2005/8/layout/cycle3"/>
    <dgm:cxn modelId="{464C4235-7C92-474C-B3DB-7269BA23FB13}" srcId="{A5B217F9-0E22-4134-A780-704921B9D4C1}" destId="{49D50C87-C7D5-4145-A0F6-A06F03A12308}" srcOrd="0" destOrd="0" parTransId="{348F0962-E08F-4884-A681-CBDB125894DF}" sibTransId="{4524905B-B060-4926-A935-6A7C3B696AD1}"/>
    <dgm:cxn modelId="{2B30943A-FCB3-4648-923F-136A96CBB921}" type="presOf" srcId="{919B35F8-F917-4EEB-8749-8BD0F80762BF}" destId="{F5882767-3CB3-47F6-950D-61169AB0486E}" srcOrd="0" destOrd="0" presId="urn:microsoft.com/office/officeart/2005/8/layout/cycle3"/>
    <dgm:cxn modelId="{E0D62444-C480-4D79-922B-F375DF19A6CD}" srcId="{A5B217F9-0E22-4134-A780-704921B9D4C1}" destId="{919B35F8-F917-4EEB-8749-8BD0F80762BF}" srcOrd="1" destOrd="0" parTransId="{37FA1D5B-F835-4A77-B181-BD452F118A38}" sibTransId="{367CFC87-C7B6-4CF0-93C1-B51CCABB17F5}"/>
    <dgm:cxn modelId="{19AFBB56-1CE2-4D07-953C-276F0445E508}" type="presOf" srcId="{FDAC14AF-4A33-4BD2-A6A8-AD74E3AFC81A}" destId="{11FAEF19-FC45-49E8-A437-4ADA5E698683}" srcOrd="0" destOrd="0" presId="urn:microsoft.com/office/officeart/2005/8/layout/cycle3"/>
    <dgm:cxn modelId="{96CF9A7B-C76A-42AE-911D-7924E450A689}" type="presOf" srcId="{4524905B-B060-4926-A935-6A7C3B696AD1}" destId="{6953A498-3D47-4996-80C2-211F6FF53351}" srcOrd="0" destOrd="0" presId="urn:microsoft.com/office/officeart/2005/8/layout/cycle3"/>
    <dgm:cxn modelId="{4943EE7C-8ADC-4A1E-9D23-37335631D010}" type="presOf" srcId="{2397924B-709A-47BE-A07A-DB75410AA611}" destId="{4EFD4BA3-6F7B-4187-9863-A25FA1DB28B3}" srcOrd="0" destOrd="0" presId="urn:microsoft.com/office/officeart/2005/8/layout/cycle3"/>
    <dgm:cxn modelId="{ADD97E86-DF96-4311-8710-CE4BE736DE9B}" type="presOf" srcId="{DF12C482-925B-4550-8F68-FE2308CA7AA6}" destId="{B4D282FA-C96E-4251-AF9F-00A6081A6AC5}" srcOrd="0" destOrd="0" presId="urn:microsoft.com/office/officeart/2005/8/layout/cycle3"/>
    <dgm:cxn modelId="{AA869189-7DF4-40A4-A0CC-BDD583243433}" type="presOf" srcId="{A5B217F9-0E22-4134-A780-704921B9D4C1}" destId="{8E56F6B7-C58C-42A5-8EAD-DF7CD06E04BF}" srcOrd="0" destOrd="0" presId="urn:microsoft.com/office/officeart/2005/8/layout/cycle3"/>
    <dgm:cxn modelId="{355B608B-EE84-415C-BC8D-D17803E66FDA}" srcId="{A5B217F9-0E22-4134-A780-704921B9D4C1}" destId="{3534F892-F76F-414F-A007-FB0AD3B5FAF9}" srcOrd="3" destOrd="0" parTransId="{F1C2C009-73C4-481E-B40B-F251C10B694C}" sibTransId="{F0CD4834-6031-4A77-9E05-442C4ED8BA60}"/>
    <dgm:cxn modelId="{37408EA0-C88C-40EE-943C-0B27D04514F0}" srcId="{A5B217F9-0E22-4134-A780-704921B9D4C1}" destId="{FDAC14AF-4A33-4BD2-A6A8-AD74E3AFC81A}" srcOrd="2" destOrd="0" parTransId="{70B24AC5-0323-4844-BF03-6C14CAEF7843}" sibTransId="{45D84345-360A-420A-ABB8-4EF828AFA7CF}"/>
    <dgm:cxn modelId="{79829DE3-645A-4DA9-8E99-2B554DFF13B1}" srcId="{A5B217F9-0E22-4134-A780-704921B9D4C1}" destId="{DF12C482-925B-4550-8F68-FE2308CA7AA6}" srcOrd="5" destOrd="0" parTransId="{20FDFF3B-A44A-45E0-91E0-FFE935EAF91E}" sibTransId="{B94E98C6-7E5B-484C-963A-E867D9E65BDD}"/>
    <dgm:cxn modelId="{C25A37FB-761C-4D5F-8ECE-B91A5FE86B92}" type="presOf" srcId="{3534F892-F76F-414F-A007-FB0AD3B5FAF9}" destId="{8D0AB486-CE9C-441C-8F2C-6113C52FEEB4}" srcOrd="0" destOrd="0" presId="urn:microsoft.com/office/officeart/2005/8/layout/cycle3"/>
    <dgm:cxn modelId="{CFCD3BBF-0984-466E-94E9-135D6E7C3F3F}" type="presParOf" srcId="{8E56F6B7-C58C-42A5-8EAD-DF7CD06E04BF}" destId="{A6F92800-029F-4DD9-9FF1-5FFF681F82D7}" srcOrd="0" destOrd="0" presId="urn:microsoft.com/office/officeart/2005/8/layout/cycle3"/>
    <dgm:cxn modelId="{7A68FB62-0C42-4096-828B-177BEC535DC6}" type="presParOf" srcId="{A6F92800-029F-4DD9-9FF1-5FFF681F82D7}" destId="{0299F5F7-B8AF-4B30-8430-86FDF9DC4614}" srcOrd="0" destOrd="0" presId="urn:microsoft.com/office/officeart/2005/8/layout/cycle3"/>
    <dgm:cxn modelId="{CA1420FB-B9D2-4D6C-84B3-684918B36AC1}" type="presParOf" srcId="{A6F92800-029F-4DD9-9FF1-5FFF681F82D7}" destId="{6953A498-3D47-4996-80C2-211F6FF53351}" srcOrd="1" destOrd="0" presId="urn:microsoft.com/office/officeart/2005/8/layout/cycle3"/>
    <dgm:cxn modelId="{FEFB43C1-EE8C-4A07-A24E-9602C337B9DC}" type="presParOf" srcId="{A6F92800-029F-4DD9-9FF1-5FFF681F82D7}" destId="{F5882767-3CB3-47F6-950D-61169AB0486E}" srcOrd="2" destOrd="0" presId="urn:microsoft.com/office/officeart/2005/8/layout/cycle3"/>
    <dgm:cxn modelId="{710C1EB3-8D30-4539-8AD7-BD6BFD376413}" type="presParOf" srcId="{A6F92800-029F-4DD9-9FF1-5FFF681F82D7}" destId="{11FAEF19-FC45-49E8-A437-4ADA5E698683}" srcOrd="3" destOrd="0" presId="urn:microsoft.com/office/officeart/2005/8/layout/cycle3"/>
    <dgm:cxn modelId="{FAFA4EEC-275B-46F3-BC98-1D6B47982CB2}" type="presParOf" srcId="{A6F92800-029F-4DD9-9FF1-5FFF681F82D7}" destId="{8D0AB486-CE9C-441C-8F2C-6113C52FEEB4}" srcOrd="4" destOrd="0" presId="urn:microsoft.com/office/officeart/2005/8/layout/cycle3"/>
    <dgm:cxn modelId="{1C98ED75-62A8-4A28-8CC9-914AD2DF1892}" type="presParOf" srcId="{A6F92800-029F-4DD9-9FF1-5FFF681F82D7}" destId="{4EFD4BA3-6F7B-4187-9863-A25FA1DB28B3}" srcOrd="5" destOrd="0" presId="urn:microsoft.com/office/officeart/2005/8/layout/cycle3"/>
    <dgm:cxn modelId="{4EF77E81-76F7-4227-B932-ED5499C1544D}" type="presParOf" srcId="{A6F92800-029F-4DD9-9FF1-5FFF681F82D7}" destId="{B4D282FA-C96E-4251-AF9F-00A6081A6AC5}" srcOrd="6" destOrd="0" presId="urn:microsoft.com/office/officeart/2005/8/layout/cycle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358799" y="-6612"/>
          <a:ext cx="5410400" cy="5410400"/>
        </a:xfrm>
        <a:prstGeom prst="circularArrow">
          <a:avLst>
            <a:gd name="adj1" fmla="val 5274"/>
            <a:gd name="adj2" fmla="val 312630"/>
            <a:gd name="adj3" fmla="val 14229145"/>
            <a:gd name="adj4" fmla="val 17126425"/>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3036093" y="0"/>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Free TV on Antenna</a:t>
          </a:r>
        </a:p>
      </dsp:txBody>
      <dsp:txXfrm>
        <a:off x="3086271" y="50178"/>
        <a:ext cx="1955456" cy="927550"/>
      </dsp:txXfrm>
    </dsp:sp>
    <dsp:sp modelId="{F5882767-3CB3-47F6-950D-61169AB0486E}">
      <dsp:nvSpPr>
        <dsp:cNvPr id="0" name=""/>
        <dsp:cNvSpPr/>
      </dsp:nvSpPr>
      <dsp:spPr>
        <a:xfrm>
          <a:off x="4936922" y="1097936"/>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Has Commercials</a:t>
          </a:r>
        </a:p>
      </dsp:txBody>
      <dsp:txXfrm>
        <a:off x="4987100" y="1148114"/>
        <a:ext cx="1955456" cy="927550"/>
      </dsp:txXfrm>
    </dsp:sp>
    <dsp:sp modelId="{11FAEF19-FC45-49E8-A437-4ADA5E698683}">
      <dsp:nvSpPr>
        <dsp:cNvPr id="0" name=""/>
        <dsp:cNvSpPr/>
      </dsp:nvSpPr>
      <dsp:spPr>
        <a:xfrm>
          <a:off x="4936922" y="3292824"/>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offers TV without Commercials (paid)</a:t>
          </a:r>
        </a:p>
      </dsp:txBody>
      <dsp:txXfrm>
        <a:off x="4987100" y="3343002"/>
        <a:ext cx="1955456" cy="927550"/>
      </dsp:txXfrm>
    </dsp:sp>
    <dsp:sp modelId="{8D0AB486-CE9C-441C-8F2C-6113C52FEEB4}">
      <dsp:nvSpPr>
        <dsp:cNvPr id="0" name=""/>
        <dsp:cNvSpPr/>
      </dsp:nvSpPr>
      <dsp:spPr>
        <a:xfrm>
          <a:off x="3036093" y="4390268"/>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starts airing commercials</a:t>
          </a:r>
        </a:p>
      </dsp:txBody>
      <dsp:txXfrm>
        <a:off x="3086271" y="4440446"/>
        <a:ext cx="1955456" cy="927550"/>
      </dsp:txXfrm>
    </dsp:sp>
    <dsp:sp modelId="{4EFD4BA3-6F7B-4187-9863-A25FA1DB28B3}">
      <dsp:nvSpPr>
        <dsp:cNvPr id="0" name=""/>
        <dsp:cNvSpPr/>
      </dsp:nvSpPr>
      <dsp:spPr>
        <a:xfrm>
          <a:off x="1135264" y="3292824"/>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charges extra for bonus channels (HBO)</a:t>
          </a:r>
        </a:p>
      </dsp:txBody>
      <dsp:txXfrm>
        <a:off x="1185442" y="3343002"/>
        <a:ext cx="1955456" cy="927550"/>
      </dsp:txXfrm>
    </dsp:sp>
    <dsp:sp modelId="{B4D282FA-C96E-4251-AF9F-00A6081A6AC5}">
      <dsp:nvSpPr>
        <dsp:cNvPr id="0" name=""/>
        <dsp:cNvSpPr/>
      </dsp:nvSpPr>
      <dsp:spPr>
        <a:xfrm>
          <a:off x="1135264" y="1097936"/>
          <a:ext cx="2055812" cy="1027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Cable starts packages (only one item is desired)</a:t>
          </a:r>
        </a:p>
      </dsp:txBody>
      <dsp:txXfrm>
        <a:off x="1185442" y="1148114"/>
        <a:ext cx="1955456" cy="927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358799" y="-6612"/>
          <a:ext cx="5410400" cy="5410400"/>
        </a:xfrm>
        <a:prstGeom prst="circularArrow">
          <a:avLst>
            <a:gd name="adj1" fmla="val 5274"/>
            <a:gd name="adj2" fmla="val 312630"/>
            <a:gd name="adj3" fmla="val 14229145"/>
            <a:gd name="adj4" fmla="val 1712642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3036093" y="0"/>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Streaming </a:t>
          </a:r>
          <a:br>
            <a:rPr lang="en-US" sz="1800" kern="1200" dirty="0"/>
          </a:br>
          <a:r>
            <a:rPr lang="en-US" sz="1800" kern="1200" dirty="0"/>
            <a:t>comes out</a:t>
          </a:r>
        </a:p>
      </dsp:txBody>
      <dsp:txXfrm>
        <a:off x="3086271" y="50178"/>
        <a:ext cx="1955456" cy="927550"/>
      </dsp:txXfrm>
    </dsp:sp>
    <dsp:sp modelId="{F5882767-3CB3-47F6-950D-61169AB0486E}">
      <dsp:nvSpPr>
        <dsp:cNvPr id="0" name=""/>
        <dsp:cNvSpPr/>
      </dsp:nvSpPr>
      <dsp:spPr>
        <a:xfrm>
          <a:off x="4936922" y="1097936"/>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Offers free TV with commercials</a:t>
          </a:r>
        </a:p>
      </dsp:txBody>
      <dsp:txXfrm>
        <a:off x="4987100" y="1148114"/>
        <a:ext cx="1955456" cy="927550"/>
      </dsp:txXfrm>
    </dsp:sp>
    <dsp:sp modelId="{11FAEF19-FC45-49E8-A437-4ADA5E698683}">
      <dsp:nvSpPr>
        <dsp:cNvPr id="0" name=""/>
        <dsp:cNvSpPr/>
      </dsp:nvSpPr>
      <dsp:spPr>
        <a:xfrm>
          <a:off x="4936922" y="3292824"/>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Offers paid plans without commercials</a:t>
          </a:r>
        </a:p>
      </dsp:txBody>
      <dsp:txXfrm>
        <a:off x="4987100" y="3343002"/>
        <a:ext cx="1955456" cy="927550"/>
      </dsp:txXfrm>
    </dsp:sp>
    <dsp:sp modelId="{8D0AB486-CE9C-441C-8F2C-6113C52FEEB4}">
      <dsp:nvSpPr>
        <dsp:cNvPr id="0" name=""/>
        <dsp:cNvSpPr/>
      </dsp:nvSpPr>
      <dsp:spPr>
        <a:xfrm>
          <a:off x="3036093" y="4390268"/>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Subscriptions become mandatory</a:t>
          </a:r>
        </a:p>
      </dsp:txBody>
      <dsp:txXfrm>
        <a:off x="3086271" y="4440446"/>
        <a:ext cx="1955456" cy="927550"/>
      </dsp:txXfrm>
    </dsp:sp>
    <dsp:sp modelId="{4EFD4BA3-6F7B-4187-9863-A25FA1DB28B3}">
      <dsp:nvSpPr>
        <dsp:cNvPr id="0" name=""/>
        <dsp:cNvSpPr/>
      </dsp:nvSpPr>
      <dsp:spPr>
        <a:xfrm>
          <a:off x="1135264" y="3292824"/>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Ads are shown even on paid plans</a:t>
          </a:r>
        </a:p>
      </dsp:txBody>
      <dsp:txXfrm>
        <a:off x="1185442" y="3343002"/>
        <a:ext cx="1955456" cy="927550"/>
      </dsp:txXfrm>
    </dsp:sp>
    <dsp:sp modelId="{B4D282FA-C96E-4251-AF9F-00A6081A6AC5}">
      <dsp:nvSpPr>
        <dsp:cNvPr id="0" name=""/>
        <dsp:cNvSpPr/>
      </dsp:nvSpPr>
      <dsp:spPr>
        <a:xfrm>
          <a:off x="1135264" y="1097936"/>
          <a:ext cx="2055812" cy="10279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Exclusives on each service, requiring separate plans</a:t>
          </a:r>
        </a:p>
      </dsp:txBody>
      <dsp:txXfrm>
        <a:off x="1185442" y="1148114"/>
        <a:ext cx="1955456" cy="927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030636" y="-5554"/>
          <a:ext cx="4138332" cy="4138332"/>
        </a:xfrm>
        <a:prstGeom prst="circularArrow">
          <a:avLst>
            <a:gd name="adj1" fmla="val 5274"/>
            <a:gd name="adj2" fmla="val 312630"/>
            <a:gd name="adj3" fmla="val 14261182"/>
            <a:gd name="adj4" fmla="val 17107704"/>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2327879" y="0"/>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Free TV on Antenna</a:t>
          </a:r>
        </a:p>
      </dsp:txBody>
      <dsp:txXfrm>
        <a:off x="2365561" y="37682"/>
        <a:ext cx="1468482" cy="696559"/>
      </dsp:txXfrm>
    </dsp:sp>
    <dsp:sp modelId="{F5882767-3CB3-47F6-950D-61169AB0486E}">
      <dsp:nvSpPr>
        <dsp:cNvPr id="0" name=""/>
        <dsp:cNvSpPr/>
      </dsp:nvSpPr>
      <dsp:spPr>
        <a:xfrm>
          <a:off x="3781794" y="841154"/>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Has Commercials</a:t>
          </a:r>
        </a:p>
      </dsp:txBody>
      <dsp:txXfrm>
        <a:off x="3819476" y="878836"/>
        <a:ext cx="1468482" cy="696559"/>
      </dsp:txXfrm>
    </dsp:sp>
    <dsp:sp modelId="{11FAEF19-FC45-49E8-A437-4ADA5E698683}">
      <dsp:nvSpPr>
        <dsp:cNvPr id="0" name=""/>
        <dsp:cNvSpPr/>
      </dsp:nvSpPr>
      <dsp:spPr>
        <a:xfrm>
          <a:off x="3781794" y="2519991"/>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offers TV without Commercials (paid)</a:t>
          </a:r>
        </a:p>
      </dsp:txBody>
      <dsp:txXfrm>
        <a:off x="3819476" y="2557673"/>
        <a:ext cx="1468482" cy="696559"/>
      </dsp:txXfrm>
    </dsp:sp>
    <dsp:sp modelId="{8D0AB486-CE9C-441C-8F2C-6113C52FEEB4}">
      <dsp:nvSpPr>
        <dsp:cNvPr id="0" name=""/>
        <dsp:cNvSpPr/>
      </dsp:nvSpPr>
      <dsp:spPr>
        <a:xfrm>
          <a:off x="2327879" y="3359410"/>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starts airing commercials</a:t>
          </a:r>
        </a:p>
      </dsp:txBody>
      <dsp:txXfrm>
        <a:off x="2365561" y="3397092"/>
        <a:ext cx="1468482" cy="696559"/>
      </dsp:txXfrm>
    </dsp:sp>
    <dsp:sp modelId="{4EFD4BA3-6F7B-4187-9863-A25FA1DB28B3}">
      <dsp:nvSpPr>
        <dsp:cNvPr id="0" name=""/>
        <dsp:cNvSpPr/>
      </dsp:nvSpPr>
      <dsp:spPr>
        <a:xfrm>
          <a:off x="873963" y="2519991"/>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charges extra for bonus channels (HBO)</a:t>
          </a:r>
        </a:p>
      </dsp:txBody>
      <dsp:txXfrm>
        <a:off x="911645" y="2557673"/>
        <a:ext cx="1468482" cy="696559"/>
      </dsp:txXfrm>
    </dsp:sp>
    <dsp:sp modelId="{B4D282FA-C96E-4251-AF9F-00A6081A6AC5}">
      <dsp:nvSpPr>
        <dsp:cNvPr id="0" name=""/>
        <dsp:cNvSpPr/>
      </dsp:nvSpPr>
      <dsp:spPr>
        <a:xfrm>
          <a:off x="873963" y="841154"/>
          <a:ext cx="1543846" cy="7719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Cable starts packages (only one item is desired)</a:t>
          </a:r>
        </a:p>
      </dsp:txBody>
      <dsp:txXfrm>
        <a:off x="911645" y="878836"/>
        <a:ext cx="1468482" cy="6965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3A498-3D47-4996-80C2-211F6FF53351}">
      <dsp:nvSpPr>
        <dsp:cNvPr id="0" name=""/>
        <dsp:cNvSpPr/>
      </dsp:nvSpPr>
      <dsp:spPr>
        <a:xfrm>
          <a:off x="1030636" y="-5554"/>
          <a:ext cx="4138332" cy="4138332"/>
        </a:xfrm>
        <a:prstGeom prst="circularArrow">
          <a:avLst>
            <a:gd name="adj1" fmla="val 5274"/>
            <a:gd name="adj2" fmla="val 312630"/>
            <a:gd name="adj3" fmla="val 14261182"/>
            <a:gd name="adj4" fmla="val 17107704"/>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9F5F7-B8AF-4B30-8430-86FDF9DC4614}">
      <dsp:nvSpPr>
        <dsp:cNvPr id="0" name=""/>
        <dsp:cNvSpPr/>
      </dsp:nvSpPr>
      <dsp:spPr>
        <a:xfrm>
          <a:off x="2327879" y="0"/>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Streaming </a:t>
          </a:r>
          <a:br>
            <a:rPr lang="en-US" sz="1400" kern="1200" dirty="0"/>
          </a:br>
          <a:r>
            <a:rPr lang="en-US" sz="1400" kern="1200" dirty="0"/>
            <a:t>comes out</a:t>
          </a:r>
        </a:p>
      </dsp:txBody>
      <dsp:txXfrm>
        <a:off x="2365561" y="37682"/>
        <a:ext cx="1468482" cy="696559"/>
      </dsp:txXfrm>
    </dsp:sp>
    <dsp:sp modelId="{F5882767-3CB3-47F6-950D-61169AB0486E}">
      <dsp:nvSpPr>
        <dsp:cNvPr id="0" name=""/>
        <dsp:cNvSpPr/>
      </dsp:nvSpPr>
      <dsp:spPr>
        <a:xfrm>
          <a:off x="3781794" y="841154"/>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Offers free TV with commercials</a:t>
          </a:r>
        </a:p>
      </dsp:txBody>
      <dsp:txXfrm>
        <a:off x="3819476" y="878836"/>
        <a:ext cx="1468482" cy="696559"/>
      </dsp:txXfrm>
    </dsp:sp>
    <dsp:sp modelId="{11FAEF19-FC45-49E8-A437-4ADA5E698683}">
      <dsp:nvSpPr>
        <dsp:cNvPr id="0" name=""/>
        <dsp:cNvSpPr/>
      </dsp:nvSpPr>
      <dsp:spPr>
        <a:xfrm>
          <a:off x="3781794" y="2519991"/>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Offers paid plans without commercials</a:t>
          </a:r>
        </a:p>
      </dsp:txBody>
      <dsp:txXfrm>
        <a:off x="3819476" y="2557673"/>
        <a:ext cx="1468482" cy="696559"/>
      </dsp:txXfrm>
    </dsp:sp>
    <dsp:sp modelId="{8D0AB486-CE9C-441C-8F2C-6113C52FEEB4}">
      <dsp:nvSpPr>
        <dsp:cNvPr id="0" name=""/>
        <dsp:cNvSpPr/>
      </dsp:nvSpPr>
      <dsp:spPr>
        <a:xfrm>
          <a:off x="2327879" y="3359410"/>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Subscriptions become mandatory</a:t>
          </a:r>
        </a:p>
      </dsp:txBody>
      <dsp:txXfrm>
        <a:off x="2365561" y="3397092"/>
        <a:ext cx="1468482" cy="696559"/>
      </dsp:txXfrm>
    </dsp:sp>
    <dsp:sp modelId="{4EFD4BA3-6F7B-4187-9863-A25FA1DB28B3}">
      <dsp:nvSpPr>
        <dsp:cNvPr id="0" name=""/>
        <dsp:cNvSpPr/>
      </dsp:nvSpPr>
      <dsp:spPr>
        <a:xfrm>
          <a:off x="873963" y="2519991"/>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Ads are shown even on paid plans</a:t>
          </a:r>
        </a:p>
      </dsp:txBody>
      <dsp:txXfrm>
        <a:off x="911645" y="2557673"/>
        <a:ext cx="1468482" cy="696559"/>
      </dsp:txXfrm>
    </dsp:sp>
    <dsp:sp modelId="{B4D282FA-C96E-4251-AF9F-00A6081A6AC5}">
      <dsp:nvSpPr>
        <dsp:cNvPr id="0" name=""/>
        <dsp:cNvSpPr/>
      </dsp:nvSpPr>
      <dsp:spPr>
        <a:xfrm>
          <a:off x="873963" y="841154"/>
          <a:ext cx="1543846" cy="77192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Exclusives on each service, requiring separate plans</a:t>
          </a:r>
        </a:p>
      </dsp:txBody>
      <dsp:txXfrm>
        <a:off x="911645" y="878836"/>
        <a:ext cx="1468482" cy="69655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39975-9C80-4A83-B303-24A3624FAB42}" type="datetimeFigureOut">
              <a:rPr lang="en-US" smtClean="0"/>
              <a:t>29-Oct-23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7865C-12D5-439F-A090-F5DB88DD45E8}" type="slidenum">
              <a:rPr lang="en-US" smtClean="0"/>
              <a:t>‹#›</a:t>
            </a:fld>
            <a:endParaRPr lang="en-US"/>
          </a:p>
        </p:txBody>
      </p:sp>
    </p:spTree>
    <p:extLst>
      <p:ext uri="{BB962C8B-B14F-4D97-AF65-F5344CB8AC3E}">
        <p14:creationId xmlns:p14="http://schemas.microsoft.com/office/powerpoint/2010/main" val="123856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1BBB3"/>
                </a:solidFill>
                <a:effectLst/>
                <a:latin typeface="Arial" panose="020B0604020202020204" pitchFamily="34" charset="0"/>
              </a:rPr>
              <a:t>For a mega-corporation like Microsoft this makes perfect sense. Not only is the education market immense and juicy in itself, but the prospect of shaping students into future workers, managers, and entrepreneurs that have literally and formally learnt to depend exclusively on their products must be irresistible.</a:t>
            </a:r>
            <a:endParaRPr lang="en-US" dirty="0"/>
          </a:p>
        </p:txBody>
      </p:sp>
      <p:sp>
        <p:nvSpPr>
          <p:cNvPr id="4" name="Slide Number Placeholder 3"/>
          <p:cNvSpPr>
            <a:spLocks noGrp="1"/>
          </p:cNvSpPr>
          <p:nvPr>
            <p:ph type="sldNum" sz="quarter" idx="5"/>
          </p:nvPr>
        </p:nvSpPr>
        <p:spPr/>
        <p:txBody>
          <a:bodyPr/>
          <a:lstStyle/>
          <a:p>
            <a:fld id="{54B9216A-510C-4E90-916E-1D2E4092DC51}" type="slidenum">
              <a:rPr lang="en-US" smtClean="0"/>
              <a:t>16</a:t>
            </a:fld>
            <a:endParaRPr lang="en-US"/>
          </a:p>
        </p:txBody>
      </p:sp>
    </p:spTree>
    <p:extLst>
      <p:ext uri="{BB962C8B-B14F-4D97-AF65-F5344CB8AC3E}">
        <p14:creationId xmlns:p14="http://schemas.microsoft.com/office/powerpoint/2010/main" val="427531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5708-1044-4284-88F1-332D6E5287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4B31F9-F28F-482D-8064-5FBC0B54D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CFF6EC-B4A0-4A86-A076-DFF827F6D13D}"/>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5" name="Footer Placeholder 4">
            <a:extLst>
              <a:ext uri="{FF2B5EF4-FFF2-40B4-BE49-F238E27FC236}">
                <a16:creationId xmlns:a16="http://schemas.microsoft.com/office/drawing/2014/main" id="{984D9B2E-2DD2-4EB0-9F0B-CFE24BA15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EDAD0-6729-473B-AE07-35BA222B2C38}"/>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620460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EC0C-1267-40DB-B1F9-84453FA35A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5A1E1B-4CBB-4BF3-B966-97DE5A79CA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6CC9F-608D-41BB-98F4-501AB14323BB}"/>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5" name="Footer Placeholder 4">
            <a:extLst>
              <a:ext uri="{FF2B5EF4-FFF2-40B4-BE49-F238E27FC236}">
                <a16:creationId xmlns:a16="http://schemas.microsoft.com/office/drawing/2014/main" id="{D6D847FB-4816-47E9-9A90-23276CC42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211ED-2658-4EA1-9247-3C5FD7D706C6}"/>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1886743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8A3E8F-96FE-41F2-8253-4E81733716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B05F95-E9C6-4AB8-A6B8-7195F2FC30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9F794-585D-43D4-9B16-2B77A2572CFC}"/>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5" name="Footer Placeholder 4">
            <a:extLst>
              <a:ext uri="{FF2B5EF4-FFF2-40B4-BE49-F238E27FC236}">
                <a16:creationId xmlns:a16="http://schemas.microsoft.com/office/drawing/2014/main" id="{147552DF-544C-4170-8EF9-A4A2BD6DA0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FB0BE-36CC-4FDB-B989-6FAD50FB2213}"/>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3101000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2685-7BA3-4B1C-8269-A6EA34B6DD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3AC78-642D-4B18-8EB1-9AD15CB5C5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020CA-AFB2-41FE-9147-3243CF238EAA}"/>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5" name="Footer Placeholder 4">
            <a:extLst>
              <a:ext uri="{FF2B5EF4-FFF2-40B4-BE49-F238E27FC236}">
                <a16:creationId xmlns:a16="http://schemas.microsoft.com/office/drawing/2014/main" id="{96540994-F33B-4239-9BFB-BCD59C6D5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88E24-DEC7-46B6-A035-2FBC3D77B103}"/>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16180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6032-F262-4336-941F-A1177C314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C065DE-9565-4E73-B061-D01252D61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761C52-92C5-47BA-B06C-FB826AA9DACC}"/>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5" name="Footer Placeholder 4">
            <a:extLst>
              <a:ext uri="{FF2B5EF4-FFF2-40B4-BE49-F238E27FC236}">
                <a16:creationId xmlns:a16="http://schemas.microsoft.com/office/drawing/2014/main" id="{DD291941-D71E-4E9D-8AF7-6D1525401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F8F8F-2859-45E4-9EFE-1D090B0416E0}"/>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324456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F805-96F9-4F69-B013-B91A32AE58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4D7985-8481-45FD-AE93-CB8DABCDD8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7BF749-B7C0-4EE2-A689-371A56FA8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E0326-FED0-408C-9515-70BE8F4C52BB}"/>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6" name="Footer Placeholder 5">
            <a:extLst>
              <a:ext uri="{FF2B5EF4-FFF2-40B4-BE49-F238E27FC236}">
                <a16:creationId xmlns:a16="http://schemas.microsoft.com/office/drawing/2014/main" id="{AA09D0BE-8B8E-44BE-99AA-23DF762CB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AAB08-19A4-4EE5-B8D0-04BA3CACB056}"/>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141791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35D10-C273-42C6-AAB9-4EF4CC7DAE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AB7CE-5F7B-49D2-AEFB-A8561DADB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675758-B90C-490E-B651-EA6F444E8F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04DF75-B46A-4365-AFF8-E1D6BF775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939B1E-FB68-423D-8F32-03A1B06C7C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185B58-04DC-495B-B7EF-CFC417B43051}"/>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8" name="Footer Placeholder 7">
            <a:extLst>
              <a:ext uri="{FF2B5EF4-FFF2-40B4-BE49-F238E27FC236}">
                <a16:creationId xmlns:a16="http://schemas.microsoft.com/office/drawing/2014/main" id="{4A3F7F8C-D292-4958-B786-8F2FF742EA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0E4072-E80B-47E5-BD50-A3E2C888EA49}"/>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263069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3DE6-8784-4920-BA6F-630436F46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9F4F15-7192-43F3-9480-CC56A65FB3E5}"/>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4" name="Footer Placeholder 3">
            <a:extLst>
              <a:ext uri="{FF2B5EF4-FFF2-40B4-BE49-F238E27FC236}">
                <a16:creationId xmlns:a16="http://schemas.microsoft.com/office/drawing/2014/main" id="{86A1BF10-C6E9-49E7-BBE4-A74C884410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1F35A2-5445-407A-B15E-085B9C9C77D7}"/>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353576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3F9E26-20C9-4F99-9F73-1B63B040E0E0}"/>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3" name="Footer Placeholder 2">
            <a:extLst>
              <a:ext uri="{FF2B5EF4-FFF2-40B4-BE49-F238E27FC236}">
                <a16:creationId xmlns:a16="http://schemas.microsoft.com/office/drawing/2014/main" id="{6B40EB19-B2AD-4639-9DCF-3CAFAE833C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C0ADC-DBEA-4C77-88B1-D7EBC2AFD688}"/>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57167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D3BA-4DF8-476C-9173-12C545113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774982-2A00-49A1-AA70-364AF85C60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96D496-F8CF-419E-9149-5E10E81D1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CAC254-94E7-4403-ADE9-45C9E06E24A4}"/>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6" name="Footer Placeholder 5">
            <a:extLst>
              <a:ext uri="{FF2B5EF4-FFF2-40B4-BE49-F238E27FC236}">
                <a16:creationId xmlns:a16="http://schemas.microsoft.com/office/drawing/2014/main" id="{567B2451-2695-4FC8-A7EF-9D1C9582DA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A7F29-12B3-420D-B3C3-FEF58B057DBD}"/>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2039698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FFC7-6265-45E8-82CD-C2186FD02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EFD02B-FBB8-49FC-AE80-708894BC88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07DF63-5654-4621-B6B0-C642DD3F4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048E4-1ED8-4005-A4AD-28D655F6A4E9}"/>
              </a:ext>
            </a:extLst>
          </p:cNvPr>
          <p:cNvSpPr>
            <a:spLocks noGrp="1"/>
          </p:cNvSpPr>
          <p:nvPr>
            <p:ph type="dt" sz="half" idx="10"/>
          </p:nvPr>
        </p:nvSpPr>
        <p:spPr/>
        <p:txBody>
          <a:bodyPr/>
          <a:lstStyle/>
          <a:p>
            <a:fld id="{33ADAD69-DFB4-4504-B03F-AEF5CFE7A92B}" type="datetimeFigureOut">
              <a:rPr lang="en-US" smtClean="0"/>
              <a:t>29-Oct-23</a:t>
            </a:fld>
            <a:endParaRPr lang="en-US"/>
          </a:p>
        </p:txBody>
      </p:sp>
      <p:sp>
        <p:nvSpPr>
          <p:cNvPr id="6" name="Footer Placeholder 5">
            <a:extLst>
              <a:ext uri="{FF2B5EF4-FFF2-40B4-BE49-F238E27FC236}">
                <a16:creationId xmlns:a16="http://schemas.microsoft.com/office/drawing/2014/main" id="{F086A00B-9570-4408-99B2-42CC7FB2E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6FF6E-E191-4366-8596-90FFD118504F}"/>
              </a:ext>
            </a:extLst>
          </p:cNvPr>
          <p:cNvSpPr>
            <a:spLocks noGrp="1"/>
          </p:cNvSpPr>
          <p:nvPr>
            <p:ph type="sldNum" sz="quarter" idx="12"/>
          </p:nvPr>
        </p:nvSpPr>
        <p:spPr/>
        <p:txBody>
          <a:bodyPr/>
          <a:lstStyle/>
          <a:p>
            <a:fld id="{B53F7072-B82F-4010-83E9-672DD0E82820}" type="slidenum">
              <a:rPr lang="en-US" smtClean="0"/>
              <a:t>‹#›</a:t>
            </a:fld>
            <a:endParaRPr lang="en-US"/>
          </a:p>
        </p:txBody>
      </p:sp>
    </p:spTree>
    <p:extLst>
      <p:ext uri="{BB962C8B-B14F-4D97-AF65-F5344CB8AC3E}">
        <p14:creationId xmlns:p14="http://schemas.microsoft.com/office/powerpoint/2010/main" val="2705029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97318-E4B2-4AE5-BDE0-AA39BCF3E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CECC00-1C91-41F9-8C83-760873E1C1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70655-3A37-493F-9FA2-89DAB42BB9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ADAD69-DFB4-4504-B03F-AEF5CFE7A92B}" type="datetimeFigureOut">
              <a:rPr lang="en-US" smtClean="0"/>
              <a:t>29-Oct-23</a:t>
            </a:fld>
            <a:endParaRPr lang="en-US"/>
          </a:p>
        </p:txBody>
      </p:sp>
      <p:sp>
        <p:nvSpPr>
          <p:cNvPr id="5" name="Footer Placeholder 4">
            <a:extLst>
              <a:ext uri="{FF2B5EF4-FFF2-40B4-BE49-F238E27FC236}">
                <a16:creationId xmlns:a16="http://schemas.microsoft.com/office/drawing/2014/main" id="{ED5B2798-48F2-45C2-BAF8-F534A90718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12163C-A659-4218-A095-7F3E22AEA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F7072-B82F-4010-83E9-672DD0E82820}" type="slidenum">
              <a:rPr lang="en-US" smtClean="0"/>
              <a:t>‹#›</a:t>
            </a:fld>
            <a:endParaRPr lang="en-US"/>
          </a:p>
        </p:txBody>
      </p:sp>
    </p:spTree>
    <p:extLst>
      <p:ext uri="{BB962C8B-B14F-4D97-AF65-F5344CB8AC3E}">
        <p14:creationId xmlns:p14="http://schemas.microsoft.com/office/powerpoint/2010/main" val="757644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162AC5-F5D7-49A1-BDB7-BC3DFD7105D7}"/>
              </a:ext>
            </a:extLst>
          </p:cNvPr>
          <p:cNvGrpSpPr/>
          <p:nvPr/>
        </p:nvGrpSpPr>
        <p:grpSpPr>
          <a:xfrm>
            <a:off x="-1" y="0"/>
            <a:ext cx="12192001" cy="6858000"/>
            <a:chOff x="-1" y="0"/>
            <a:chExt cx="12192001" cy="6858000"/>
          </a:xfrm>
        </p:grpSpPr>
        <p:pic>
          <p:nvPicPr>
            <p:cNvPr id="7" name="Picture 4" descr="Captain Jack Sparrow HD wallpapers free download | Wallpaperbetter">
              <a:extLst>
                <a:ext uri="{FF2B5EF4-FFF2-40B4-BE49-F238E27FC236}">
                  <a16:creationId xmlns:a16="http://schemas.microsoft.com/office/drawing/2014/main" id="{46C3E727-DD88-4B30-B8B6-BC9900E66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315339"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0D87732-9AE3-4255-BBD1-8D6E1F4145B1}"/>
                </a:ext>
              </a:extLst>
            </p:cNvPr>
            <p:cNvSpPr/>
            <p:nvPr/>
          </p:nvSpPr>
          <p:spPr>
            <a:xfrm>
              <a:off x="8686800" y="0"/>
              <a:ext cx="3505200" cy="6858000"/>
            </a:xfrm>
            <a:prstGeom prst="rect">
              <a:avLst/>
            </a:prstGeom>
            <a:gradFill flip="none" rotWithShape="1">
              <a:gsLst>
                <a:gs pos="46000">
                  <a:srgbClr val="A0A0A0">
                    <a:alpha val="96000"/>
                  </a:srgbClr>
                </a:gs>
                <a:gs pos="0">
                  <a:schemeClr val="bg1">
                    <a:alpha val="0"/>
                  </a:schemeClr>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25346A0-71FB-4395-AE60-C52D00200669}"/>
              </a:ext>
            </a:extLst>
          </p:cNvPr>
          <p:cNvSpPr>
            <a:spLocks noGrp="1"/>
          </p:cNvSpPr>
          <p:nvPr>
            <p:ph type="ctrTitle"/>
          </p:nvPr>
        </p:nvSpPr>
        <p:spPr>
          <a:xfrm>
            <a:off x="7334250" y="607219"/>
            <a:ext cx="4648200" cy="2387600"/>
          </a:xfrm>
        </p:spPr>
        <p:txBody>
          <a:bodyPr>
            <a:normAutofit/>
          </a:bodyPr>
          <a:lstStyle/>
          <a:p>
            <a:r>
              <a:rPr lang="en-US" dirty="0"/>
              <a:t>Piracy </a:t>
            </a:r>
            <a:br>
              <a:rPr lang="en-US" dirty="0"/>
            </a:br>
            <a:r>
              <a:rPr lang="en-US" dirty="0"/>
              <a:t>Why and How</a:t>
            </a:r>
          </a:p>
        </p:txBody>
      </p:sp>
      <p:sp>
        <p:nvSpPr>
          <p:cNvPr id="3" name="Subtitle 2">
            <a:extLst>
              <a:ext uri="{FF2B5EF4-FFF2-40B4-BE49-F238E27FC236}">
                <a16:creationId xmlns:a16="http://schemas.microsoft.com/office/drawing/2014/main" id="{85B9A443-FD76-458E-8457-99E5AC7AAA0A}"/>
              </a:ext>
            </a:extLst>
          </p:cNvPr>
          <p:cNvSpPr>
            <a:spLocks noGrp="1"/>
          </p:cNvSpPr>
          <p:nvPr>
            <p:ph type="subTitle" idx="1"/>
          </p:nvPr>
        </p:nvSpPr>
        <p:spPr>
          <a:xfrm>
            <a:off x="7905750" y="3863182"/>
            <a:ext cx="3505200" cy="1655762"/>
          </a:xfrm>
        </p:spPr>
        <p:txBody>
          <a:bodyPr/>
          <a:lstStyle/>
          <a:p>
            <a:r>
              <a:rPr lang="en-US" dirty="0" err="1"/>
              <a:t>Hamtalk</a:t>
            </a:r>
            <a:r>
              <a:rPr lang="en-US" dirty="0"/>
              <a:t> (Karaj)</a:t>
            </a:r>
          </a:p>
          <a:p>
            <a:r>
              <a:rPr lang="en-US" dirty="0"/>
              <a:t>29 Oct 2023</a:t>
            </a:r>
          </a:p>
          <a:p>
            <a:r>
              <a:rPr lang="en-US" dirty="0" err="1"/>
              <a:t>Nikan</a:t>
            </a:r>
            <a:r>
              <a:rPr lang="en-US" dirty="0"/>
              <a:t> </a:t>
            </a:r>
            <a:r>
              <a:rPr lang="en-US" dirty="0" err="1"/>
              <a:t>Doosti</a:t>
            </a:r>
            <a:endParaRPr lang="en-US" dirty="0"/>
          </a:p>
        </p:txBody>
      </p:sp>
    </p:spTree>
    <p:extLst>
      <p:ext uri="{BB962C8B-B14F-4D97-AF65-F5344CB8AC3E}">
        <p14:creationId xmlns:p14="http://schemas.microsoft.com/office/powerpoint/2010/main" val="3006860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87E422-C799-45C4-9266-64F418204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925" y="0"/>
            <a:ext cx="7296150" cy="6858000"/>
          </a:xfrm>
          <a:prstGeom prst="rect">
            <a:avLst/>
          </a:prstGeom>
        </p:spPr>
      </p:pic>
    </p:spTree>
    <p:extLst>
      <p:ext uri="{BB962C8B-B14F-4D97-AF65-F5344CB8AC3E}">
        <p14:creationId xmlns:p14="http://schemas.microsoft.com/office/powerpoint/2010/main" val="409223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extLst>
              <p:ext uri="{D42A27DB-BD31-4B8C-83A1-F6EECF244321}">
                <p14:modId xmlns:p14="http://schemas.microsoft.com/office/powerpoint/2010/main" val="200440111"/>
              </p:ext>
            </p:extLst>
          </p:nvPr>
        </p:nvGraphicFramePr>
        <p:xfrm>
          <a:off x="2032000" y="3667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Remember the disappointed Pak fan meme guy? He is a manager at a popular  MNC - India Today">
            <a:extLst>
              <a:ext uri="{FF2B5EF4-FFF2-40B4-BE49-F238E27FC236}">
                <a16:creationId xmlns:a16="http://schemas.microsoft.com/office/drawing/2014/main" id="{201A8320-2363-4EE0-A42E-E6650D2702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22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extLst>
              <p:ext uri="{D42A27DB-BD31-4B8C-83A1-F6EECF244321}">
                <p14:modId xmlns:p14="http://schemas.microsoft.com/office/powerpoint/2010/main" val="3994357371"/>
              </p:ext>
            </p:extLst>
          </p:nvPr>
        </p:nvGraphicFramePr>
        <p:xfrm>
          <a:off x="2032000" y="3667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Remember the disappointed Pak fan meme guy? He is a manager at a popular  MNC - India Today">
            <a:extLst>
              <a:ext uri="{FF2B5EF4-FFF2-40B4-BE49-F238E27FC236}">
                <a16:creationId xmlns:a16="http://schemas.microsoft.com/office/drawing/2014/main" id="{421DEAF7-BA08-426A-9F91-CFBA078D48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98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4CC43B5-30B6-4390-8DFE-EAD223C03551}"/>
              </a:ext>
            </a:extLst>
          </p:cNvPr>
          <p:cNvGraphicFramePr/>
          <p:nvPr>
            <p:extLst>
              <p:ext uri="{D42A27DB-BD31-4B8C-83A1-F6EECF244321}">
                <p14:modId xmlns:p14="http://schemas.microsoft.com/office/powerpoint/2010/main" val="3926144468"/>
              </p:ext>
            </p:extLst>
          </p:nvPr>
        </p:nvGraphicFramePr>
        <p:xfrm>
          <a:off x="-103605" y="1679121"/>
          <a:ext cx="6199605" cy="4133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C0A26D1-55EE-4635-A179-85D301748745}"/>
              </a:ext>
            </a:extLst>
          </p:cNvPr>
          <p:cNvGraphicFramePr/>
          <p:nvPr>
            <p:extLst>
              <p:ext uri="{D42A27DB-BD31-4B8C-83A1-F6EECF244321}">
                <p14:modId xmlns:p14="http://schemas.microsoft.com/office/powerpoint/2010/main" val="3951554340"/>
              </p:ext>
            </p:extLst>
          </p:nvPr>
        </p:nvGraphicFramePr>
        <p:xfrm>
          <a:off x="5696952" y="1679121"/>
          <a:ext cx="6199605" cy="41330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3776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F054-F967-4C71-BE24-8557386EFB91}"/>
              </a:ext>
            </a:extLst>
          </p:cNvPr>
          <p:cNvSpPr>
            <a:spLocks noGrp="1"/>
          </p:cNvSpPr>
          <p:nvPr>
            <p:ph type="title"/>
          </p:nvPr>
        </p:nvSpPr>
        <p:spPr/>
        <p:txBody>
          <a:bodyPr/>
          <a:lstStyle/>
          <a:p>
            <a:r>
              <a:rPr lang="en-US" dirty="0"/>
              <a:t>How about science?</a:t>
            </a:r>
          </a:p>
        </p:txBody>
      </p:sp>
      <p:sp>
        <p:nvSpPr>
          <p:cNvPr id="3" name="Content Placeholder 2">
            <a:extLst>
              <a:ext uri="{FF2B5EF4-FFF2-40B4-BE49-F238E27FC236}">
                <a16:creationId xmlns:a16="http://schemas.microsoft.com/office/drawing/2014/main" id="{8C6CD681-419E-4280-8457-142AC8656A0D}"/>
              </a:ext>
            </a:extLst>
          </p:cNvPr>
          <p:cNvSpPr>
            <a:spLocks noGrp="1"/>
          </p:cNvSpPr>
          <p:nvPr>
            <p:ph idx="1"/>
          </p:nvPr>
        </p:nvSpPr>
        <p:spPr/>
        <p:txBody>
          <a:bodyPr/>
          <a:lstStyle/>
          <a:p>
            <a:r>
              <a:rPr lang="en-US" dirty="0"/>
              <a:t>You might think this is just about the entertainment companies.</a:t>
            </a:r>
          </a:p>
          <a:p>
            <a:endParaRPr lang="en-US" dirty="0"/>
          </a:p>
          <a:p>
            <a:r>
              <a:rPr lang="en-US" dirty="0"/>
              <a:t>How about scientific publications? Books? Conferences? Journals?</a:t>
            </a:r>
          </a:p>
        </p:txBody>
      </p:sp>
    </p:spTree>
    <p:extLst>
      <p:ext uri="{BB962C8B-B14F-4D97-AF65-F5344CB8AC3E}">
        <p14:creationId xmlns:p14="http://schemas.microsoft.com/office/powerpoint/2010/main" val="2436216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835E-E200-460E-AF29-326DEB834271}"/>
              </a:ext>
            </a:extLst>
          </p:cNvPr>
          <p:cNvSpPr>
            <a:spLocks noGrp="1"/>
          </p:cNvSpPr>
          <p:nvPr>
            <p:ph type="title"/>
          </p:nvPr>
        </p:nvSpPr>
        <p:spPr/>
        <p:txBody>
          <a:bodyPr/>
          <a:lstStyle/>
          <a:p>
            <a:r>
              <a:rPr lang="en-US" dirty="0"/>
              <a:t>Academic Publication</a:t>
            </a:r>
          </a:p>
        </p:txBody>
      </p:sp>
      <p:sp>
        <p:nvSpPr>
          <p:cNvPr id="3" name="Content Placeholder 2">
            <a:extLst>
              <a:ext uri="{FF2B5EF4-FFF2-40B4-BE49-F238E27FC236}">
                <a16:creationId xmlns:a16="http://schemas.microsoft.com/office/drawing/2014/main" id="{2C7171FB-641B-4905-BFBE-6437E2B365CC}"/>
              </a:ext>
            </a:extLst>
          </p:cNvPr>
          <p:cNvSpPr>
            <a:spLocks noGrp="1"/>
          </p:cNvSpPr>
          <p:nvPr>
            <p:ph idx="1"/>
          </p:nvPr>
        </p:nvSpPr>
        <p:spPr/>
        <p:txBody>
          <a:bodyPr/>
          <a:lstStyle/>
          <a:p>
            <a:r>
              <a:rPr lang="en-US" dirty="0"/>
              <a:t>I have published a paper</a:t>
            </a:r>
          </a:p>
          <a:p>
            <a:pPr lvl="1"/>
            <a:r>
              <a:rPr lang="en-US" dirty="0"/>
              <a:t>All paid by the tax money (hosted in Germany) and my own</a:t>
            </a:r>
          </a:p>
          <a:p>
            <a:pPr lvl="1"/>
            <a:r>
              <a:rPr lang="en-US" dirty="0"/>
              <a:t>In total, from zero to publication, cost around $8000</a:t>
            </a:r>
          </a:p>
          <a:p>
            <a:r>
              <a:rPr lang="en-US" dirty="0"/>
              <a:t>When I wanted to publish this, I had the following options:</a:t>
            </a:r>
          </a:p>
          <a:p>
            <a:pPr lvl="1"/>
            <a:r>
              <a:rPr lang="en-US" dirty="0"/>
              <a:t>Free: have no rights, not me not the public, no one</a:t>
            </a:r>
          </a:p>
          <a:p>
            <a:pPr lvl="1"/>
            <a:r>
              <a:rPr lang="en-US" dirty="0"/>
              <a:t>Free*: Have some rights, but behind the paywall; $15 for the access</a:t>
            </a:r>
          </a:p>
          <a:p>
            <a:pPr lvl="1"/>
            <a:r>
              <a:rPr lang="en-US" dirty="0"/>
              <a:t>Paid: have some rights, and open access for the public; $400 one-time fee</a:t>
            </a:r>
          </a:p>
          <a:p>
            <a:endParaRPr lang="en-US" dirty="0"/>
          </a:p>
          <a:p>
            <a:endParaRPr lang="en-US" dirty="0"/>
          </a:p>
        </p:txBody>
      </p:sp>
      <p:pic>
        <p:nvPicPr>
          <p:cNvPr id="5" name="Picture 4">
            <a:extLst>
              <a:ext uri="{FF2B5EF4-FFF2-40B4-BE49-F238E27FC236}">
                <a16:creationId xmlns:a16="http://schemas.microsoft.com/office/drawing/2014/main" id="{40D9FD78-7B2C-4912-859A-7D3D546CD298}"/>
              </a:ext>
            </a:extLst>
          </p:cNvPr>
          <p:cNvPicPr>
            <a:picLocks noChangeAspect="1"/>
          </p:cNvPicPr>
          <p:nvPr/>
        </p:nvPicPr>
        <p:blipFill>
          <a:blip r:embed="rId2"/>
          <a:stretch>
            <a:fillRect/>
          </a:stretch>
        </p:blipFill>
        <p:spPr>
          <a:xfrm>
            <a:off x="2503107" y="4777637"/>
            <a:ext cx="5580189" cy="1998067"/>
          </a:xfrm>
          <a:prstGeom prst="rect">
            <a:avLst/>
          </a:prstGeom>
        </p:spPr>
      </p:pic>
    </p:spTree>
    <p:extLst>
      <p:ext uri="{BB962C8B-B14F-4D97-AF65-F5344CB8AC3E}">
        <p14:creationId xmlns:p14="http://schemas.microsoft.com/office/powerpoint/2010/main" val="14791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4231611-A71E-4A00-97E1-43091C2614CE}"/>
              </a:ext>
            </a:extLst>
          </p:cNvPr>
          <p:cNvCxnSpPr>
            <a:cxnSpLocks/>
          </p:cNvCxnSpPr>
          <p:nvPr/>
        </p:nvCxnSpPr>
        <p:spPr>
          <a:xfrm>
            <a:off x="4165683" y="3535975"/>
            <a:ext cx="3251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73A953BB-C414-4466-B4C1-F09E53BC4A27}"/>
              </a:ext>
            </a:extLst>
          </p:cNvPr>
          <p:cNvCxnSpPr>
            <a:cxnSpLocks/>
          </p:cNvCxnSpPr>
          <p:nvPr/>
        </p:nvCxnSpPr>
        <p:spPr>
          <a:xfrm flipV="1">
            <a:off x="4318083" y="1402375"/>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311DF15-E7DD-43B9-872B-F9AA6C81D420}"/>
              </a:ext>
            </a:extLst>
          </p:cNvPr>
          <p:cNvSpPr txBox="1"/>
          <p:nvPr/>
        </p:nvSpPr>
        <p:spPr>
          <a:xfrm>
            <a:off x="6912272" y="3535975"/>
            <a:ext cx="546945" cy="307777"/>
          </a:xfrm>
          <a:prstGeom prst="rect">
            <a:avLst/>
          </a:prstGeom>
          <a:noFill/>
        </p:spPr>
        <p:txBody>
          <a:bodyPr wrap="square" rtlCol="0">
            <a:spAutoFit/>
          </a:bodyPr>
          <a:lstStyle/>
          <a:p>
            <a:r>
              <a:rPr lang="en-US" sz="1400" dirty="0"/>
              <a:t>Time</a:t>
            </a:r>
          </a:p>
        </p:txBody>
      </p:sp>
      <p:sp>
        <p:nvSpPr>
          <p:cNvPr id="14" name="TextBox 13">
            <a:extLst>
              <a:ext uri="{FF2B5EF4-FFF2-40B4-BE49-F238E27FC236}">
                <a16:creationId xmlns:a16="http://schemas.microsoft.com/office/drawing/2014/main" id="{1CA46EAC-B4E7-4C7D-8FDA-1AB609E9EBFA}"/>
              </a:ext>
            </a:extLst>
          </p:cNvPr>
          <p:cNvSpPr txBox="1"/>
          <p:nvPr/>
        </p:nvSpPr>
        <p:spPr>
          <a:xfrm rot="16200000">
            <a:off x="3758488" y="1696479"/>
            <a:ext cx="814390" cy="307777"/>
          </a:xfrm>
          <a:prstGeom prst="rect">
            <a:avLst/>
          </a:prstGeom>
          <a:noFill/>
        </p:spPr>
        <p:txBody>
          <a:bodyPr wrap="square" rtlCol="0">
            <a:spAutoFit/>
          </a:bodyPr>
          <a:lstStyle/>
          <a:p>
            <a:r>
              <a:rPr lang="en-US" sz="1400" dirty="0"/>
              <a:t>Features</a:t>
            </a:r>
          </a:p>
        </p:txBody>
      </p:sp>
      <p:sp>
        <p:nvSpPr>
          <p:cNvPr id="16" name="Freeform: Shape 15">
            <a:extLst>
              <a:ext uri="{FF2B5EF4-FFF2-40B4-BE49-F238E27FC236}">
                <a16:creationId xmlns:a16="http://schemas.microsoft.com/office/drawing/2014/main" id="{D99905B4-94A2-4A45-A57F-B7C5B27C6E41}"/>
              </a:ext>
            </a:extLst>
          </p:cNvPr>
          <p:cNvSpPr/>
          <p:nvPr/>
        </p:nvSpPr>
        <p:spPr>
          <a:xfrm>
            <a:off x="4368883" y="1785695"/>
            <a:ext cx="3208866" cy="1623280"/>
          </a:xfrm>
          <a:custGeom>
            <a:avLst/>
            <a:gdLst>
              <a:gd name="connsiteX0" fmla="*/ 0 w 3208866"/>
              <a:gd name="connsiteY0" fmla="*/ 1623280 h 1623280"/>
              <a:gd name="connsiteX1" fmla="*/ 423333 w 3208866"/>
              <a:gd name="connsiteY1" fmla="*/ 1360813 h 1623280"/>
              <a:gd name="connsiteX2" fmla="*/ 643466 w 3208866"/>
              <a:gd name="connsiteY2" fmla="*/ 412546 h 1623280"/>
              <a:gd name="connsiteX3" fmla="*/ 846666 w 3208866"/>
              <a:gd name="connsiteY3" fmla="*/ 23080 h 1623280"/>
              <a:gd name="connsiteX4" fmla="*/ 1176866 w 3208866"/>
              <a:gd name="connsiteY4" fmla="*/ 65413 h 1623280"/>
              <a:gd name="connsiteX5" fmla="*/ 1337733 w 3208866"/>
              <a:gd name="connsiteY5" fmla="*/ 234746 h 1623280"/>
              <a:gd name="connsiteX6" fmla="*/ 1498600 w 3208866"/>
              <a:gd name="connsiteY6" fmla="*/ 488746 h 1623280"/>
              <a:gd name="connsiteX7" fmla="*/ 1845733 w 3208866"/>
              <a:gd name="connsiteY7" fmla="*/ 1022146 h 1623280"/>
              <a:gd name="connsiteX8" fmla="*/ 3208866 w 3208866"/>
              <a:gd name="connsiteY8" fmla="*/ 1479346 h 1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866" h="1623280">
                <a:moveTo>
                  <a:pt x="0" y="1623280"/>
                </a:moveTo>
                <a:cubicBezTo>
                  <a:pt x="158044" y="1592941"/>
                  <a:pt x="316089" y="1562602"/>
                  <a:pt x="423333" y="1360813"/>
                </a:cubicBezTo>
                <a:cubicBezTo>
                  <a:pt x="530577" y="1159024"/>
                  <a:pt x="572911" y="635501"/>
                  <a:pt x="643466" y="412546"/>
                </a:cubicBezTo>
                <a:cubicBezTo>
                  <a:pt x="714021" y="189591"/>
                  <a:pt x="757766" y="80936"/>
                  <a:pt x="846666" y="23080"/>
                </a:cubicBezTo>
                <a:cubicBezTo>
                  <a:pt x="935566" y="-34776"/>
                  <a:pt x="1095022" y="30135"/>
                  <a:pt x="1176866" y="65413"/>
                </a:cubicBezTo>
                <a:cubicBezTo>
                  <a:pt x="1258710" y="100691"/>
                  <a:pt x="1284111" y="164191"/>
                  <a:pt x="1337733" y="234746"/>
                </a:cubicBezTo>
                <a:cubicBezTo>
                  <a:pt x="1391355" y="305301"/>
                  <a:pt x="1413933" y="357513"/>
                  <a:pt x="1498600" y="488746"/>
                </a:cubicBezTo>
                <a:cubicBezTo>
                  <a:pt x="1583267" y="619979"/>
                  <a:pt x="1560689" y="857046"/>
                  <a:pt x="1845733" y="1022146"/>
                </a:cubicBezTo>
                <a:cubicBezTo>
                  <a:pt x="2130777" y="1187246"/>
                  <a:pt x="2669821" y="1333296"/>
                  <a:pt x="3208866" y="14793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D6A375-11F2-479F-A6AB-CDA0CDC88783}"/>
              </a:ext>
            </a:extLst>
          </p:cNvPr>
          <p:cNvSpPr/>
          <p:nvPr/>
        </p:nvSpPr>
        <p:spPr>
          <a:xfrm>
            <a:off x="4986948" y="2090087"/>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3" name="Connector: Curved 12">
            <a:extLst>
              <a:ext uri="{FF2B5EF4-FFF2-40B4-BE49-F238E27FC236}">
                <a16:creationId xmlns:a16="http://schemas.microsoft.com/office/drawing/2014/main" id="{94CEF33E-0F76-491F-B5A3-327DF0819FC2}"/>
              </a:ext>
            </a:extLst>
          </p:cNvPr>
          <p:cNvCxnSpPr>
            <a:stCxn id="7" idx="2"/>
          </p:cNvCxnSpPr>
          <p:nvPr/>
        </p:nvCxnSpPr>
        <p:spPr>
          <a:xfrm rot="10800000" flipV="1">
            <a:off x="3691550" y="2132421"/>
            <a:ext cx="1295399" cy="1056420"/>
          </a:xfrm>
          <a:prstGeom prst="curved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4E507AF5-9564-4CDB-9CF7-47F2AD3DBB97}"/>
              </a:ext>
            </a:extLst>
          </p:cNvPr>
          <p:cNvSpPr txBox="1"/>
          <p:nvPr/>
        </p:nvSpPr>
        <p:spPr>
          <a:xfrm>
            <a:off x="2588141" y="3050342"/>
            <a:ext cx="1057405"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User standard</a:t>
            </a:r>
          </a:p>
        </p:txBody>
      </p:sp>
      <p:sp>
        <p:nvSpPr>
          <p:cNvPr id="17" name="Oval 16">
            <a:extLst>
              <a:ext uri="{FF2B5EF4-FFF2-40B4-BE49-F238E27FC236}">
                <a16:creationId xmlns:a16="http://schemas.microsoft.com/office/drawing/2014/main" id="{BB473118-54BD-41DE-9355-C9B4541FA2BD}"/>
              </a:ext>
            </a:extLst>
          </p:cNvPr>
          <p:cNvSpPr/>
          <p:nvPr/>
        </p:nvSpPr>
        <p:spPr>
          <a:xfrm>
            <a:off x="5274815" y="1743361"/>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C7BC04DC-5EFC-4B16-BD09-B98844995073}"/>
              </a:ext>
            </a:extLst>
          </p:cNvPr>
          <p:cNvCxnSpPr>
            <a:cxnSpLocks/>
            <a:stCxn id="17" idx="1"/>
            <a:endCxn id="20" idx="1"/>
          </p:cNvCxnSpPr>
          <p:nvPr/>
        </p:nvCxnSpPr>
        <p:spPr>
          <a:xfrm rot="16200000" flipV="1">
            <a:off x="4699610" y="1206984"/>
            <a:ext cx="474950" cy="622602"/>
          </a:xfrm>
          <a:prstGeom prst="curvedConnector2">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EB5CE6C1-28B5-4C41-8CF7-DAEAEC36B67D}"/>
              </a:ext>
            </a:extLst>
          </p:cNvPr>
          <p:cNvSpPr txBox="1"/>
          <p:nvPr/>
        </p:nvSpPr>
        <p:spPr>
          <a:xfrm>
            <a:off x="5909816" y="1142310"/>
            <a:ext cx="157011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t>Wide spread adoption</a:t>
            </a:r>
          </a:p>
        </p:txBody>
      </p:sp>
      <p:sp>
        <p:nvSpPr>
          <p:cNvPr id="22" name="Oval 21">
            <a:extLst>
              <a:ext uri="{FF2B5EF4-FFF2-40B4-BE49-F238E27FC236}">
                <a16:creationId xmlns:a16="http://schemas.microsoft.com/office/drawing/2014/main" id="{0AF14DDA-FBA2-485C-A481-992497592555}"/>
              </a:ext>
            </a:extLst>
          </p:cNvPr>
          <p:cNvSpPr/>
          <p:nvPr/>
        </p:nvSpPr>
        <p:spPr>
          <a:xfrm>
            <a:off x="6572944" y="2965675"/>
            <a:ext cx="84667" cy="8466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FDB6095-7091-49C2-93AE-CC51C52888C9}"/>
              </a:ext>
            </a:extLst>
          </p:cNvPr>
          <p:cNvCxnSpPr>
            <a:cxnSpLocks/>
          </p:cNvCxnSpPr>
          <p:nvPr/>
        </p:nvCxnSpPr>
        <p:spPr>
          <a:xfrm>
            <a:off x="5071615" y="2132421"/>
            <a:ext cx="274893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545970A8-1465-400A-A9FC-6DDA4FBE8D0B}"/>
              </a:ext>
            </a:extLst>
          </p:cNvPr>
          <p:cNvCxnSpPr>
            <a:cxnSpLocks/>
          </p:cNvCxnSpPr>
          <p:nvPr/>
        </p:nvCxnSpPr>
        <p:spPr>
          <a:xfrm>
            <a:off x="6646415" y="2999082"/>
            <a:ext cx="1174137" cy="892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31E7E964-771E-4C65-9462-B9C924A0FFFD}"/>
              </a:ext>
            </a:extLst>
          </p:cNvPr>
          <p:cNvSpPr txBox="1"/>
          <p:nvPr/>
        </p:nvSpPr>
        <p:spPr>
          <a:xfrm>
            <a:off x="7897207" y="1951587"/>
            <a:ext cx="1359218"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“premium” edition</a:t>
            </a:r>
          </a:p>
        </p:txBody>
      </p:sp>
      <p:sp>
        <p:nvSpPr>
          <p:cNvPr id="38" name="TextBox 37">
            <a:extLst>
              <a:ext uri="{FF2B5EF4-FFF2-40B4-BE49-F238E27FC236}">
                <a16:creationId xmlns:a16="http://schemas.microsoft.com/office/drawing/2014/main" id="{4C374F8E-8E9A-40DB-A977-66DE1F116660}"/>
              </a:ext>
            </a:extLst>
          </p:cNvPr>
          <p:cNvSpPr txBox="1"/>
          <p:nvPr/>
        </p:nvSpPr>
        <p:spPr>
          <a:xfrm>
            <a:off x="7949620" y="2869508"/>
            <a:ext cx="1332801"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“standard” edition</a:t>
            </a:r>
          </a:p>
        </p:txBody>
      </p:sp>
      <p:sp>
        <p:nvSpPr>
          <p:cNvPr id="18" name="TextBox 17">
            <a:extLst>
              <a:ext uri="{FF2B5EF4-FFF2-40B4-BE49-F238E27FC236}">
                <a16:creationId xmlns:a16="http://schemas.microsoft.com/office/drawing/2014/main" id="{D3A24CBB-F083-4F2B-B9CE-460A6B000C64}"/>
              </a:ext>
            </a:extLst>
          </p:cNvPr>
          <p:cNvSpPr txBox="1"/>
          <p:nvPr/>
        </p:nvSpPr>
        <p:spPr>
          <a:xfrm>
            <a:off x="2588141" y="4992415"/>
            <a:ext cx="7009622" cy="584775"/>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en-US" sz="3200" dirty="0"/>
              <a:t>IT IS ALL THE SAME</a:t>
            </a:r>
          </a:p>
        </p:txBody>
      </p:sp>
      <p:sp>
        <p:nvSpPr>
          <p:cNvPr id="21" name="TextBox 20">
            <a:extLst>
              <a:ext uri="{FF2B5EF4-FFF2-40B4-BE49-F238E27FC236}">
                <a16:creationId xmlns:a16="http://schemas.microsoft.com/office/drawing/2014/main" id="{6BA279C0-4493-4C85-8697-A74D14EC0D63}"/>
              </a:ext>
            </a:extLst>
          </p:cNvPr>
          <p:cNvSpPr txBox="1"/>
          <p:nvPr/>
        </p:nvSpPr>
        <p:spPr>
          <a:xfrm>
            <a:off x="2216907" y="5712127"/>
            <a:ext cx="7880106" cy="369332"/>
          </a:xfrm>
          <a:prstGeom prst="rect">
            <a:avLst/>
          </a:prstGeom>
          <a:noFill/>
        </p:spPr>
        <p:txBody>
          <a:bodyPr wrap="none" rtlCol="0">
            <a:spAutoFit/>
          </a:bodyPr>
          <a:lstStyle/>
          <a:p>
            <a:r>
              <a:rPr lang="en-US" dirty="0"/>
              <a:t>As long as the publishing company is the copyright holder rather than the creator</a:t>
            </a:r>
          </a:p>
        </p:txBody>
      </p:sp>
      <p:sp>
        <p:nvSpPr>
          <p:cNvPr id="3" name="Arrow: Striped Right 2">
            <a:extLst>
              <a:ext uri="{FF2B5EF4-FFF2-40B4-BE49-F238E27FC236}">
                <a16:creationId xmlns:a16="http://schemas.microsoft.com/office/drawing/2014/main" id="{E2D87EEE-A416-4767-B615-39F297A2EF63}"/>
              </a:ext>
            </a:extLst>
          </p:cNvPr>
          <p:cNvSpPr/>
          <p:nvPr/>
        </p:nvSpPr>
        <p:spPr>
          <a:xfrm>
            <a:off x="10460736" y="6336792"/>
            <a:ext cx="1645920" cy="521208"/>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Solution</a:t>
            </a:r>
          </a:p>
        </p:txBody>
      </p:sp>
    </p:spTree>
    <p:extLst>
      <p:ext uri="{BB962C8B-B14F-4D97-AF65-F5344CB8AC3E}">
        <p14:creationId xmlns:p14="http://schemas.microsoft.com/office/powerpoint/2010/main" val="33018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animBg="1"/>
      <p:bldP spid="7" grpId="0" animBg="1"/>
      <p:bldP spid="15" grpId="0" animBg="1"/>
      <p:bldP spid="17" grpId="0" animBg="1"/>
      <p:bldP spid="20" grpId="0" animBg="1"/>
      <p:bldP spid="22" grpId="0" animBg="1"/>
      <p:bldP spid="37" grpId="0" animBg="1"/>
      <p:bldP spid="38" grpId="0" animBg="1"/>
      <p:bldP spid="18" grpId="0" animBg="1"/>
      <p:bldP spid="21"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082197-BEE6-4ED9-A13D-DA6E2F0C5AA6}"/>
              </a:ext>
            </a:extLst>
          </p:cNvPr>
          <p:cNvGrpSpPr/>
          <p:nvPr/>
        </p:nvGrpSpPr>
        <p:grpSpPr>
          <a:xfrm>
            <a:off x="-1" y="0"/>
            <a:ext cx="12192001" cy="6858000"/>
            <a:chOff x="-1" y="0"/>
            <a:chExt cx="12192001" cy="6858000"/>
          </a:xfrm>
        </p:grpSpPr>
        <p:pic>
          <p:nvPicPr>
            <p:cNvPr id="5" name="Picture 4" descr="Captain Jack Sparrow HD wallpapers free download | Wallpaperbetter">
              <a:extLst>
                <a:ext uri="{FF2B5EF4-FFF2-40B4-BE49-F238E27FC236}">
                  <a16:creationId xmlns:a16="http://schemas.microsoft.com/office/drawing/2014/main" id="{4FBFDC1C-EB54-4611-9601-77B8F0D76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31533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D27783-8D57-4691-A0C6-9EFCE8BAA937}"/>
                </a:ext>
              </a:extLst>
            </p:cNvPr>
            <p:cNvSpPr/>
            <p:nvPr/>
          </p:nvSpPr>
          <p:spPr>
            <a:xfrm>
              <a:off x="8686800" y="0"/>
              <a:ext cx="3505200" cy="6858000"/>
            </a:xfrm>
            <a:prstGeom prst="rect">
              <a:avLst/>
            </a:prstGeom>
            <a:gradFill flip="none" rotWithShape="1">
              <a:gsLst>
                <a:gs pos="46000">
                  <a:srgbClr val="A0A0A0">
                    <a:alpha val="96000"/>
                  </a:srgbClr>
                </a:gs>
                <a:gs pos="0">
                  <a:schemeClr val="bg1">
                    <a:alpha val="0"/>
                  </a:schemeClr>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hought Bubble: Cloud 9">
            <a:extLst>
              <a:ext uri="{FF2B5EF4-FFF2-40B4-BE49-F238E27FC236}">
                <a16:creationId xmlns:a16="http://schemas.microsoft.com/office/drawing/2014/main" id="{8CA8C5B7-F8C2-4890-834E-803262EAC6A8}"/>
              </a:ext>
            </a:extLst>
          </p:cNvPr>
          <p:cNvSpPr/>
          <p:nvPr/>
        </p:nvSpPr>
        <p:spPr>
          <a:xfrm>
            <a:off x="7229856" y="2441448"/>
            <a:ext cx="3166872" cy="1536192"/>
          </a:xfrm>
          <a:prstGeom prst="cloudCallout">
            <a:avLst>
              <a:gd name="adj1" fmla="val -84366"/>
              <a:gd name="adj2" fmla="val 720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Piracy can't be stealing,</a:t>
            </a:r>
            <a:br>
              <a:rPr lang="en-US" dirty="0"/>
            </a:br>
            <a:r>
              <a:rPr lang="en-US" dirty="0"/>
              <a:t> if paying for it isn't owning.</a:t>
            </a:r>
          </a:p>
        </p:txBody>
      </p:sp>
    </p:spTree>
    <p:extLst>
      <p:ext uri="{BB962C8B-B14F-4D97-AF65-F5344CB8AC3E}">
        <p14:creationId xmlns:p14="http://schemas.microsoft.com/office/powerpoint/2010/main" val="168421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F1A949-BD26-47C0-AC9C-78BABD6A41C3}"/>
              </a:ext>
            </a:extLst>
          </p:cNvPr>
          <p:cNvSpPr>
            <a:spLocks noGrp="1"/>
          </p:cNvSpPr>
          <p:nvPr>
            <p:ph type="ctrTitle"/>
          </p:nvPr>
        </p:nvSpPr>
        <p:spPr/>
        <p:txBody>
          <a:bodyPr/>
          <a:lstStyle/>
          <a:p>
            <a:r>
              <a:rPr lang="en-US" dirty="0"/>
              <a:t>How does it work?</a:t>
            </a:r>
          </a:p>
        </p:txBody>
      </p:sp>
    </p:spTree>
    <p:extLst>
      <p:ext uri="{BB962C8B-B14F-4D97-AF65-F5344CB8AC3E}">
        <p14:creationId xmlns:p14="http://schemas.microsoft.com/office/powerpoint/2010/main" val="217753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Client-Server Relationship. If you are have spent any length of… | by  Joshjnunez | Medium">
            <a:extLst>
              <a:ext uri="{FF2B5EF4-FFF2-40B4-BE49-F238E27FC236}">
                <a16:creationId xmlns:a16="http://schemas.microsoft.com/office/drawing/2014/main" id="{F4A127F0-7431-449E-82AD-83BDFCA2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30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62E3-8788-4C69-ADEE-F0C7DA42AF10}"/>
              </a:ext>
            </a:extLst>
          </p:cNvPr>
          <p:cNvSpPr>
            <a:spLocks noGrp="1"/>
          </p:cNvSpPr>
          <p:nvPr>
            <p:ph type="title"/>
          </p:nvPr>
        </p:nvSpPr>
        <p:spPr/>
        <p:txBody>
          <a:bodyPr/>
          <a:lstStyle/>
          <a:p>
            <a:r>
              <a:rPr lang="en-US" dirty="0"/>
              <a:t>Let’s play a game</a:t>
            </a:r>
          </a:p>
        </p:txBody>
      </p:sp>
      <p:sp>
        <p:nvSpPr>
          <p:cNvPr id="3" name="Content Placeholder 2">
            <a:extLst>
              <a:ext uri="{FF2B5EF4-FFF2-40B4-BE49-F238E27FC236}">
                <a16:creationId xmlns:a16="http://schemas.microsoft.com/office/drawing/2014/main" id="{B516B3FF-356B-428B-A87D-72F84B895AC5}"/>
              </a:ext>
            </a:extLst>
          </p:cNvPr>
          <p:cNvSpPr>
            <a:spLocks noGrp="1"/>
          </p:cNvSpPr>
          <p:nvPr>
            <p:ph idx="1"/>
          </p:nvPr>
        </p:nvSpPr>
        <p:spPr/>
        <p:txBody>
          <a:bodyPr/>
          <a:lstStyle/>
          <a:p>
            <a:r>
              <a:rPr lang="en-US" dirty="0"/>
              <a:t>I show you the thumbnail of a video</a:t>
            </a:r>
          </a:p>
          <a:p>
            <a:r>
              <a:rPr lang="en-US" dirty="0"/>
              <a:t>It has the following information:</a:t>
            </a:r>
          </a:p>
          <a:p>
            <a:pPr lvl="1"/>
            <a:r>
              <a:rPr lang="en-US" dirty="0"/>
              <a:t>Release year</a:t>
            </a:r>
          </a:p>
          <a:p>
            <a:pPr lvl="1"/>
            <a:r>
              <a:rPr lang="en-US" dirty="0"/>
              <a:t>Number of views</a:t>
            </a:r>
          </a:p>
          <a:p>
            <a:pPr lvl="1"/>
            <a:r>
              <a:rPr lang="en-US" dirty="0"/>
              <a:t>Number of likes</a:t>
            </a:r>
          </a:p>
          <a:p>
            <a:pPr lvl="1"/>
            <a:endParaRPr lang="en-US" dirty="0"/>
          </a:p>
          <a:p>
            <a:r>
              <a:rPr lang="en-US" dirty="0"/>
              <a:t>You should guess if the video is appreciated by the community</a:t>
            </a:r>
          </a:p>
          <a:p>
            <a:endParaRPr lang="en-US" dirty="0"/>
          </a:p>
          <a:p>
            <a:r>
              <a:rPr lang="en-US" dirty="0"/>
              <a:t>I show you the dislikes as a (good) metric of community feedback</a:t>
            </a:r>
          </a:p>
        </p:txBody>
      </p:sp>
    </p:spTree>
    <p:extLst>
      <p:ext uri="{BB962C8B-B14F-4D97-AF65-F5344CB8AC3E}">
        <p14:creationId xmlns:p14="http://schemas.microsoft.com/office/powerpoint/2010/main" val="2894801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2P Definition - What is a peer-to-peer network?">
            <a:extLst>
              <a:ext uri="{FF2B5EF4-FFF2-40B4-BE49-F238E27FC236}">
                <a16:creationId xmlns:a16="http://schemas.microsoft.com/office/drawing/2014/main" id="{F604D880-FE30-4D97-BE3A-9D0A0679F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825" y="1238181"/>
            <a:ext cx="6106350" cy="56198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9B44EE-C328-496B-B11B-88C276FCDE5F}"/>
              </a:ext>
            </a:extLst>
          </p:cNvPr>
          <p:cNvSpPr txBox="1"/>
          <p:nvPr/>
        </p:nvSpPr>
        <p:spPr>
          <a:xfrm>
            <a:off x="3538344" y="407184"/>
            <a:ext cx="5115311" cy="830997"/>
          </a:xfrm>
          <a:prstGeom prst="rect">
            <a:avLst/>
          </a:prstGeom>
          <a:noFill/>
        </p:spPr>
        <p:txBody>
          <a:bodyPr wrap="none" rtlCol="0">
            <a:spAutoFit/>
          </a:bodyPr>
          <a:lstStyle/>
          <a:p>
            <a:r>
              <a:rPr lang="en-US" sz="4800" dirty="0"/>
              <a:t>Peer-to-Peer Model</a:t>
            </a:r>
          </a:p>
        </p:txBody>
      </p:sp>
    </p:spTree>
    <p:extLst>
      <p:ext uri="{BB962C8B-B14F-4D97-AF65-F5344CB8AC3E}">
        <p14:creationId xmlns:p14="http://schemas.microsoft.com/office/powerpoint/2010/main" val="3813522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5B6FC5-C181-48DD-8DB7-B527F3A97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453" y="1340873"/>
            <a:ext cx="7425094" cy="5517127"/>
          </a:xfrm>
          <a:prstGeom prst="rect">
            <a:avLst/>
          </a:prstGeom>
        </p:spPr>
      </p:pic>
      <p:sp>
        <p:nvSpPr>
          <p:cNvPr id="7" name="TextBox 6">
            <a:extLst>
              <a:ext uri="{FF2B5EF4-FFF2-40B4-BE49-F238E27FC236}">
                <a16:creationId xmlns:a16="http://schemas.microsoft.com/office/drawing/2014/main" id="{64ADEE6A-119A-41C1-AF11-71D0CB71DE49}"/>
              </a:ext>
            </a:extLst>
          </p:cNvPr>
          <p:cNvSpPr txBox="1"/>
          <p:nvPr/>
        </p:nvSpPr>
        <p:spPr>
          <a:xfrm>
            <a:off x="4714660" y="356616"/>
            <a:ext cx="2762679" cy="830997"/>
          </a:xfrm>
          <a:prstGeom prst="rect">
            <a:avLst/>
          </a:prstGeom>
          <a:noFill/>
        </p:spPr>
        <p:txBody>
          <a:bodyPr wrap="none" rtlCol="0">
            <a:spAutoFit/>
          </a:bodyPr>
          <a:lstStyle/>
          <a:p>
            <a:r>
              <a:rPr lang="en-US" sz="4800" dirty="0"/>
              <a:t>Torrenting</a:t>
            </a:r>
          </a:p>
        </p:txBody>
      </p:sp>
    </p:spTree>
    <p:extLst>
      <p:ext uri="{BB962C8B-B14F-4D97-AF65-F5344CB8AC3E}">
        <p14:creationId xmlns:p14="http://schemas.microsoft.com/office/powerpoint/2010/main" val="3886988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22808B-D24F-41DB-855D-50F1C6FC0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1383"/>
            <a:ext cx="12192000" cy="4155233"/>
          </a:xfrm>
          <a:prstGeom prst="rect">
            <a:avLst/>
          </a:prstGeom>
        </p:spPr>
      </p:pic>
      <p:sp>
        <p:nvSpPr>
          <p:cNvPr id="8" name="TextBox 7">
            <a:extLst>
              <a:ext uri="{FF2B5EF4-FFF2-40B4-BE49-F238E27FC236}">
                <a16:creationId xmlns:a16="http://schemas.microsoft.com/office/drawing/2014/main" id="{5A2EE2A3-A3B6-4B5F-8DFD-5C019A497AF7}"/>
              </a:ext>
            </a:extLst>
          </p:cNvPr>
          <p:cNvSpPr txBox="1"/>
          <p:nvPr/>
        </p:nvSpPr>
        <p:spPr>
          <a:xfrm>
            <a:off x="3420139" y="407184"/>
            <a:ext cx="5351721" cy="830997"/>
          </a:xfrm>
          <a:prstGeom prst="rect">
            <a:avLst/>
          </a:prstGeom>
          <a:noFill/>
        </p:spPr>
        <p:txBody>
          <a:bodyPr wrap="none" rtlCol="0">
            <a:spAutoFit/>
          </a:bodyPr>
          <a:lstStyle/>
          <a:p>
            <a:r>
              <a:rPr lang="en-US" sz="4800" dirty="0"/>
              <a:t>The goddamn DMCA</a:t>
            </a:r>
          </a:p>
        </p:txBody>
      </p:sp>
      <p:sp>
        <p:nvSpPr>
          <p:cNvPr id="9" name="Rectangle 8">
            <a:extLst>
              <a:ext uri="{FF2B5EF4-FFF2-40B4-BE49-F238E27FC236}">
                <a16:creationId xmlns:a16="http://schemas.microsoft.com/office/drawing/2014/main" id="{C2506CBD-F276-4A34-B4CC-079C9B6C73DB}"/>
              </a:ext>
            </a:extLst>
          </p:cNvPr>
          <p:cNvSpPr/>
          <p:nvPr/>
        </p:nvSpPr>
        <p:spPr>
          <a:xfrm>
            <a:off x="0" y="1353312"/>
            <a:ext cx="12192000" cy="41422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592C02-C394-4778-86DF-5065F5D3CDFC}"/>
              </a:ext>
            </a:extLst>
          </p:cNvPr>
          <p:cNvSpPr txBox="1"/>
          <p:nvPr/>
        </p:nvSpPr>
        <p:spPr>
          <a:xfrm>
            <a:off x="2977895" y="5619818"/>
            <a:ext cx="6236208" cy="461665"/>
          </a:xfrm>
          <a:prstGeom prst="rect">
            <a:avLst/>
          </a:prstGeom>
          <a:noFill/>
        </p:spPr>
        <p:txBody>
          <a:bodyPr wrap="square">
            <a:spAutoFit/>
          </a:bodyPr>
          <a:lstStyle/>
          <a:p>
            <a:pPr algn="ctr"/>
            <a:r>
              <a:rPr lang="en-US" sz="2400" dirty="0"/>
              <a:t>It all goes to the publishers, not creators!</a:t>
            </a:r>
          </a:p>
        </p:txBody>
      </p:sp>
    </p:spTree>
    <p:extLst>
      <p:ext uri="{BB962C8B-B14F-4D97-AF65-F5344CB8AC3E}">
        <p14:creationId xmlns:p14="http://schemas.microsoft.com/office/powerpoint/2010/main" val="428265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1A1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99F49A-4A1C-4503-8F17-BF0C3E8601D7}"/>
              </a:ext>
            </a:extLst>
          </p:cNvPr>
          <p:cNvPicPr>
            <a:picLocks noChangeAspect="1"/>
          </p:cNvPicPr>
          <p:nvPr/>
        </p:nvPicPr>
        <p:blipFill rotWithShape="1">
          <a:blip r:embed="rId4"/>
          <a:srcRect b="57287"/>
          <a:stretch/>
        </p:blipFill>
        <p:spPr>
          <a:xfrm>
            <a:off x="1259667" y="0"/>
            <a:ext cx="7020905" cy="1554353"/>
          </a:xfrm>
          <a:prstGeom prst="rect">
            <a:avLst/>
          </a:prstGeom>
        </p:spPr>
      </p:pic>
      <p:pic>
        <p:nvPicPr>
          <p:cNvPr id="7" name="Picture 6">
            <a:extLst>
              <a:ext uri="{FF2B5EF4-FFF2-40B4-BE49-F238E27FC236}">
                <a16:creationId xmlns:a16="http://schemas.microsoft.com/office/drawing/2014/main" id="{EE750806-7DC3-40FB-A286-7A2F0E707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92907"/>
            <a:ext cx="12192000" cy="4651995"/>
          </a:xfrm>
          <a:prstGeom prst="rect">
            <a:avLst/>
          </a:prstGeom>
        </p:spPr>
      </p:pic>
      <p:grpSp>
        <p:nvGrpSpPr>
          <p:cNvPr id="13" name="Group 12">
            <a:extLst>
              <a:ext uri="{FF2B5EF4-FFF2-40B4-BE49-F238E27FC236}">
                <a16:creationId xmlns:a16="http://schemas.microsoft.com/office/drawing/2014/main" id="{E17ECFBC-B2F6-4F73-B1ED-91AB7A247953}"/>
              </a:ext>
            </a:extLst>
          </p:cNvPr>
          <p:cNvGrpSpPr/>
          <p:nvPr/>
        </p:nvGrpSpPr>
        <p:grpSpPr>
          <a:xfrm>
            <a:off x="9083062" y="71958"/>
            <a:ext cx="2635370" cy="1820949"/>
            <a:chOff x="9083062" y="71958"/>
            <a:chExt cx="2635370" cy="1820949"/>
          </a:xfrm>
        </p:grpSpPr>
        <p:pic>
          <p:nvPicPr>
            <p:cNvPr id="8" name="11-3">
              <a:hlinkClick r:id="" action="ppaction://media"/>
              <a:extLst>
                <a:ext uri="{FF2B5EF4-FFF2-40B4-BE49-F238E27FC236}">
                  <a16:creationId xmlns:a16="http://schemas.microsoft.com/office/drawing/2014/main" id="{CC044C3F-6E4C-4C37-87C0-025897CF1B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083062" y="71958"/>
              <a:ext cx="2635370" cy="1482395"/>
            </a:xfrm>
            <a:prstGeom prst="rect">
              <a:avLst/>
            </a:prstGeom>
          </p:spPr>
        </p:pic>
        <p:sp>
          <p:nvSpPr>
            <p:cNvPr id="12" name="TextBox 11">
              <a:extLst>
                <a:ext uri="{FF2B5EF4-FFF2-40B4-BE49-F238E27FC236}">
                  <a16:creationId xmlns:a16="http://schemas.microsoft.com/office/drawing/2014/main" id="{BBA81C3F-30CB-431F-9680-89F25648F60D}"/>
                </a:ext>
              </a:extLst>
            </p:cNvPr>
            <p:cNvSpPr txBox="1"/>
            <p:nvPr/>
          </p:nvSpPr>
          <p:spPr>
            <a:xfrm>
              <a:off x="9246416" y="1554353"/>
              <a:ext cx="2308662" cy="338554"/>
            </a:xfrm>
            <a:prstGeom prst="rect">
              <a:avLst/>
            </a:prstGeom>
            <a:noFill/>
          </p:spPr>
          <p:txBody>
            <a:bodyPr wrap="square">
              <a:spAutoFit/>
            </a:bodyPr>
            <a:lstStyle/>
            <a:p>
              <a:pPr algn="ctr"/>
              <a:r>
                <a:rPr lang="en-US" sz="1600" dirty="0">
                  <a:solidFill>
                    <a:schemeClr val="bg1"/>
                  </a:solidFill>
                </a:rPr>
                <a:t>Alexandra </a:t>
              </a:r>
              <a:r>
                <a:rPr lang="en-US" sz="1600" dirty="0" err="1">
                  <a:solidFill>
                    <a:schemeClr val="bg1"/>
                  </a:solidFill>
                </a:rPr>
                <a:t>Elbakyan</a:t>
              </a:r>
              <a:endParaRPr lang="en-US" sz="1600" dirty="0">
                <a:solidFill>
                  <a:schemeClr val="bg1"/>
                </a:solidFill>
              </a:endParaRPr>
            </a:p>
          </p:txBody>
        </p:sp>
      </p:grpSp>
    </p:spTree>
    <p:extLst>
      <p:ext uri="{BB962C8B-B14F-4D97-AF65-F5344CB8AC3E}">
        <p14:creationId xmlns:p14="http://schemas.microsoft.com/office/powerpoint/2010/main" val="2457597676"/>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2AAC46-49FF-4426-A33A-CF95762FEA48}"/>
              </a:ext>
            </a:extLst>
          </p:cNvPr>
          <p:cNvGrpSpPr/>
          <p:nvPr/>
        </p:nvGrpSpPr>
        <p:grpSpPr>
          <a:xfrm>
            <a:off x="1957877" y="379378"/>
            <a:ext cx="8276241" cy="6236545"/>
            <a:chOff x="1957877" y="379378"/>
            <a:chExt cx="8276241" cy="6236545"/>
          </a:xfrm>
        </p:grpSpPr>
        <p:pic>
          <p:nvPicPr>
            <p:cNvPr id="9" name="Picture 8">
              <a:extLst>
                <a:ext uri="{FF2B5EF4-FFF2-40B4-BE49-F238E27FC236}">
                  <a16:creationId xmlns:a16="http://schemas.microsoft.com/office/drawing/2014/main" id="{8C3928A3-B2F2-47E4-A5E6-8102164AE281}"/>
                </a:ext>
              </a:extLst>
            </p:cNvPr>
            <p:cNvPicPr>
              <a:picLocks noChangeAspect="1"/>
            </p:cNvPicPr>
            <p:nvPr/>
          </p:nvPicPr>
          <p:blipFill>
            <a:blip r:embed="rId2"/>
            <a:stretch>
              <a:fillRect/>
            </a:stretch>
          </p:blipFill>
          <p:spPr>
            <a:xfrm>
              <a:off x="1957877" y="379378"/>
              <a:ext cx="8276241" cy="5651770"/>
            </a:xfrm>
            <a:prstGeom prst="rect">
              <a:avLst/>
            </a:prstGeom>
          </p:spPr>
        </p:pic>
        <p:sp>
          <p:nvSpPr>
            <p:cNvPr id="10" name="TextBox 9">
              <a:extLst>
                <a:ext uri="{FF2B5EF4-FFF2-40B4-BE49-F238E27FC236}">
                  <a16:creationId xmlns:a16="http://schemas.microsoft.com/office/drawing/2014/main" id="{8727EB33-57C5-42BC-A33F-1FC31C7E9AC3}"/>
                </a:ext>
              </a:extLst>
            </p:cNvPr>
            <p:cNvSpPr txBox="1"/>
            <p:nvPr/>
          </p:nvSpPr>
          <p:spPr>
            <a:xfrm>
              <a:off x="2321213" y="6031148"/>
              <a:ext cx="7549567" cy="584775"/>
            </a:xfrm>
            <a:prstGeom prst="rect">
              <a:avLst/>
            </a:prstGeom>
            <a:noFill/>
          </p:spPr>
          <p:txBody>
            <a:bodyPr wrap="none" rtlCol="0">
              <a:spAutoFit/>
            </a:bodyPr>
            <a:lstStyle/>
            <a:p>
              <a:pPr algn="ctr"/>
              <a:r>
                <a:rPr lang="en-US" sz="1600" dirty="0"/>
                <a:t>The table shows countries that downloaded most papers from Sci-Hub in the last month,</a:t>
              </a:r>
              <a:br>
                <a:rPr lang="en-US" sz="1600" dirty="0"/>
              </a:br>
              <a:r>
                <a:rPr lang="en-US" sz="1600" dirty="0"/>
                <a:t> ordered by number of downloads.</a:t>
              </a:r>
            </a:p>
          </p:txBody>
        </p:sp>
      </p:grpSp>
    </p:spTree>
    <p:extLst>
      <p:ext uri="{BB962C8B-B14F-4D97-AF65-F5344CB8AC3E}">
        <p14:creationId xmlns:p14="http://schemas.microsoft.com/office/powerpoint/2010/main" val="2586395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2871333-BC97-4D06-819C-8169A35A6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48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C4D12-091E-4FB7-8FF4-EB1561D8C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122" y="0"/>
            <a:ext cx="9071756"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31829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43508-271D-4E33-86D2-C3AA7086D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182" y="0"/>
            <a:ext cx="9051636"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068139" y="5505548"/>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36335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15A5B-CE55-4FC2-BEEA-DDE1B2AB14C5}"/>
              </a:ext>
            </a:extLst>
          </p:cNvPr>
          <p:cNvPicPr>
            <a:picLocks noChangeAspect="1"/>
          </p:cNvPicPr>
          <p:nvPr/>
        </p:nvPicPr>
        <p:blipFill rotWithShape="1">
          <a:blip r:embed="rId2">
            <a:extLst>
              <a:ext uri="{28A0092B-C50C-407E-A947-70E740481C1C}">
                <a14:useLocalDpi xmlns:a14="http://schemas.microsoft.com/office/drawing/2010/main" val="0"/>
              </a:ext>
            </a:extLst>
          </a:blip>
          <a:srcRect b="1855"/>
          <a:stretch/>
        </p:blipFill>
        <p:spPr>
          <a:xfrm>
            <a:off x="1568648" y="0"/>
            <a:ext cx="9054704"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61030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8E11A-FCE6-4F96-8D46-D4E9C80F0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030" y="0"/>
            <a:ext cx="9125939"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7827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4BAFE2-627B-4817-825B-50E1D4E3A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393" y="0"/>
            <a:ext cx="9149213" cy="685800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5" name="Rectangle 4">
            <a:extLst>
              <a:ext uri="{FF2B5EF4-FFF2-40B4-BE49-F238E27FC236}">
                <a16:creationId xmlns:a16="http://schemas.microsoft.com/office/drawing/2014/main" id="{692F2978-BA69-492C-913E-70FCFC6E7B4D}"/>
              </a:ext>
            </a:extLst>
          </p:cNvPr>
          <p:cNvSpPr/>
          <p:nvPr/>
        </p:nvSpPr>
        <p:spPr>
          <a:xfrm>
            <a:off x="3365369" y="6287678"/>
            <a:ext cx="480767" cy="160256"/>
          </a:xfrm>
          <a:prstGeom prst="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453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6444F-344A-4470-95E4-9D0A989DDEC1}"/>
              </a:ext>
            </a:extLst>
          </p:cNvPr>
          <p:cNvPicPr>
            <a:picLocks noChangeAspect="1"/>
          </p:cNvPicPr>
          <p:nvPr/>
        </p:nvPicPr>
        <p:blipFill rotWithShape="1">
          <a:blip r:embed="rId2">
            <a:extLst>
              <a:ext uri="{28A0092B-C50C-407E-A947-70E740481C1C}">
                <a14:useLocalDpi xmlns:a14="http://schemas.microsoft.com/office/drawing/2010/main" val="0"/>
              </a:ext>
            </a:extLst>
          </a:blip>
          <a:srcRect r="3264"/>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54FA080-907E-4CE4-991F-C2CCE54A6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494" y="402336"/>
            <a:ext cx="3808559" cy="2862072"/>
          </a:xfrm>
          <a:prstGeom prst="rect">
            <a:avLst/>
          </a:prstGeom>
        </p:spPr>
      </p:pic>
      <p:sp>
        <p:nvSpPr>
          <p:cNvPr id="7" name="Rectangle: Rounded Corners 6">
            <a:extLst>
              <a:ext uri="{FF2B5EF4-FFF2-40B4-BE49-F238E27FC236}">
                <a16:creationId xmlns:a16="http://schemas.microsoft.com/office/drawing/2014/main" id="{2D92AF03-D567-4E5B-B956-8D8DCEF19785}"/>
              </a:ext>
            </a:extLst>
          </p:cNvPr>
          <p:cNvSpPr/>
          <p:nvPr/>
        </p:nvSpPr>
        <p:spPr>
          <a:xfrm>
            <a:off x="91440" y="5532120"/>
            <a:ext cx="5934456" cy="941832"/>
          </a:xfrm>
          <a:prstGeom prst="round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572C23CE-2640-4403-9148-A84733774EA4}"/>
              </a:ext>
            </a:extLst>
          </p:cNvPr>
          <p:cNvSpPr txBox="1"/>
          <p:nvPr/>
        </p:nvSpPr>
        <p:spPr>
          <a:xfrm>
            <a:off x="7205835" y="5679870"/>
            <a:ext cx="4459875" cy="646331"/>
          </a:xfrm>
          <a:prstGeom prst="rect">
            <a:avLst/>
          </a:prstGeom>
          <a:noFill/>
        </p:spPr>
        <p:txBody>
          <a:bodyPr wrap="none" rtlCol="0">
            <a:spAutoFit/>
          </a:bodyPr>
          <a:lstStyle/>
          <a:p>
            <a:r>
              <a:rPr lang="en-US" sz="3600" dirty="0">
                <a:solidFill>
                  <a:srgbClr val="ED7D31"/>
                </a:solidFill>
              </a:rPr>
              <a:t>It actually happened!!!</a:t>
            </a:r>
          </a:p>
        </p:txBody>
      </p:sp>
    </p:spTree>
    <p:extLst>
      <p:ext uri="{BB962C8B-B14F-4D97-AF65-F5344CB8AC3E}">
        <p14:creationId xmlns:p14="http://schemas.microsoft.com/office/powerpoint/2010/main" val="21619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42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74CA3-0A96-4260-95F0-A9B9FCDB4883}"/>
              </a:ext>
            </a:extLst>
          </p:cNvPr>
          <p:cNvPicPr>
            <a:picLocks noChangeAspect="1"/>
          </p:cNvPicPr>
          <p:nvPr/>
        </p:nvPicPr>
        <p:blipFill rotWithShape="1">
          <a:blip r:embed="rId2">
            <a:extLst>
              <a:ext uri="{28A0092B-C50C-407E-A947-70E740481C1C}">
                <a14:useLocalDpi xmlns:a14="http://schemas.microsoft.com/office/drawing/2010/main" val="0"/>
              </a:ext>
            </a:extLst>
          </a:blip>
          <a:srcRect t="7334"/>
          <a:stretch/>
        </p:blipFill>
        <p:spPr>
          <a:xfrm>
            <a:off x="1585369" y="502920"/>
            <a:ext cx="9021261" cy="6355080"/>
          </a:xfrm>
          <a:prstGeom prst="rect">
            <a:avLst/>
          </a:prstGeom>
        </p:spPr>
      </p:pic>
      <p:sp>
        <p:nvSpPr>
          <p:cNvPr id="7" name="Rectangle: Rounded Corners 6">
            <a:extLst>
              <a:ext uri="{FF2B5EF4-FFF2-40B4-BE49-F238E27FC236}">
                <a16:creationId xmlns:a16="http://schemas.microsoft.com/office/drawing/2014/main" id="{1E44A1F0-AE94-4129-9BF2-D1D483217C91}"/>
              </a:ext>
            </a:extLst>
          </p:cNvPr>
          <p:cNvSpPr/>
          <p:nvPr/>
        </p:nvSpPr>
        <p:spPr>
          <a:xfrm>
            <a:off x="7124700" y="5514975"/>
            <a:ext cx="628650" cy="314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3638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4" presetClass="exit" presetSubtype="10" fill="hold" grpId="1" nodeType="clickEffect">
                                  <p:stCondLst>
                                    <p:cond delay="0"/>
                                  </p:stCondLst>
                                  <p:childTnLst>
                                    <p:animEffect transition="out" filter="randombar(horizontal)">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480</Words>
  <Application>Microsoft Office PowerPoint</Application>
  <PresentationFormat>Widescreen</PresentationFormat>
  <Paragraphs>76</Paragraphs>
  <Slides>25</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Piracy  Why and How</vt:lpstr>
      <vt:lpstr>Let’s play a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about science?</vt:lpstr>
      <vt:lpstr>Academic Publication</vt:lpstr>
      <vt:lpstr>PowerPoint Presentation</vt:lpstr>
      <vt:lpstr>PowerPoint Presentation</vt:lpstr>
      <vt:lpstr>How does it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Piracy: Why and How</dc:title>
  <dc:creator>Nikan Doosti</dc:creator>
  <cp:lastModifiedBy>Actual Pepeg</cp:lastModifiedBy>
  <cp:revision>66</cp:revision>
  <dcterms:created xsi:type="dcterms:W3CDTF">2023-10-29T13:59:04Z</dcterms:created>
  <dcterms:modified xsi:type="dcterms:W3CDTF">2023-10-29T16:55:34Z</dcterms:modified>
</cp:coreProperties>
</file>